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46" autoAdjust="0"/>
    <p:restoredTop sz="94660"/>
  </p:normalViewPr>
  <p:slideViewPr>
    <p:cSldViewPr snapToGrid="0">
      <p:cViewPr varScale="1">
        <p:scale>
          <a:sx n="116" d="100"/>
          <a:sy n="116" d="100"/>
        </p:scale>
        <p:origin x="102" y="3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46C708-AD5C-4F4A-AE8F-A717D86E3684}"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3398516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6C708-AD5C-4F4A-AE8F-A717D86E3684}"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2510431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6C708-AD5C-4F4A-AE8F-A717D86E3684}"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415213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46C708-AD5C-4F4A-AE8F-A717D86E3684}"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3660030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46C708-AD5C-4F4A-AE8F-A717D86E3684}"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4251745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A46C708-AD5C-4F4A-AE8F-A717D86E3684}"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325917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A46C708-AD5C-4F4A-AE8F-A717D86E3684}" type="datetimeFigureOut">
              <a:rPr lang="en-US" smtClean="0"/>
              <a:t>3/2/2017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461533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A46C708-AD5C-4F4A-AE8F-A717D86E3684}" type="datetimeFigureOut">
              <a:rPr lang="en-US" smtClean="0"/>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1899108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6C708-AD5C-4F4A-AE8F-A717D86E3684}" type="datetimeFigureOut">
              <a:rPr lang="en-US" smtClean="0"/>
              <a:t>3/2/2017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300263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46C708-AD5C-4F4A-AE8F-A717D86E3684}"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4225119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46C708-AD5C-4F4A-AE8F-A717D86E3684}" type="datetimeFigureOut">
              <a:rPr lang="en-US" smtClean="0"/>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3E35A1-C724-4FCC-9E82-BF9C6057D106}" type="slidenum">
              <a:rPr lang="en-US" smtClean="0"/>
              <a:t>‹#›</a:t>
            </a:fld>
            <a:endParaRPr lang="en-US"/>
          </a:p>
        </p:txBody>
      </p:sp>
    </p:spTree>
    <p:extLst>
      <p:ext uri="{BB962C8B-B14F-4D97-AF65-F5344CB8AC3E}">
        <p14:creationId xmlns:p14="http://schemas.microsoft.com/office/powerpoint/2010/main" val="2175028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46C708-AD5C-4F4A-AE8F-A717D86E3684}" type="datetimeFigureOut">
              <a:rPr lang="en-US" smtClean="0"/>
              <a:t>3/2/2017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E35A1-C724-4FCC-9E82-BF9C6057D106}" type="slidenum">
              <a:rPr lang="en-US" smtClean="0"/>
              <a:t>‹#›</a:t>
            </a:fld>
            <a:endParaRPr lang="en-US"/>
          </a:p>
        </p:txBody>
      </p:sp>
    </p:spTree>
    <p:extLst>
      <p:ext uri="{BB962C8B-B14F-4D97-AF65-F5344CB8AC3E}">
        <p14:creationId xmlns:p14="http://schemas.microsoft.com/office/powerpoint/2010/main" val="781944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usatestprep.com/modules/test/tq.php?testid=111&amp;strand=&amp;element=&amp;combinedid=BMSESS&amp;partid=BMSESS-1&amp;_=1488398628384"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satestprep.com/modules/test/tq.php?testid=111&amp;strand=&amp;element=&amp;combinedid=BMSESS&amp;partid=BMSESS-1&amp;_=1488398628384"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usatestprep.com/modules/test/tq.php?testid=111&amp;strand=&amp;element=&amp;combinedid=BMSESS&amp;partid=BMSESS-1&amp;_=1488398628384"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satestprep.com/modules/test/tq.php?testid=111&amp;strand=&amp;element=&amp;combinedid=BMSESS&amp;partid=BMSESS-1&amp;_=148839862838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usatestprep.com/modules/test/tq.php?testid=111&amp;strand=&amp;element=&amp;combinedid=BMSESS&amp;partid=BMSESS-1&amp;_=148839862838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usatestprep.com/modules/test/tq.php?testid=111&amp;strand=&amp;element=&amp;combinedid=BMSESS&amp;partid=BMSESS-1&amp;_=1488398628384"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solidFill>
                  <a:srgbClr val="0000FF"/>
                </a:solidFill>
              </a:rPr>
              <a:t>Electricity and Magnetism Test Review</a:t>
            </a:r>
          </a:p>
        </p:txBody>
      </p:sp>
    </p:spTree>
    <p:extLst>
      <p:ext uri="{BB962C8B-B14F-4D97-AF65-F5344CB8AC3E}">
        <p14:creationId xmlns:p14="http://schemas.microsoft.com/office/powerpoint/2010/main" val="2360593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13" y="365125"/>
            <a:ext cx="11599695" cy="1325563"/>
          </a:xfrm>
        </p:spPr>
        <p:txBody>
          <a:bodyPr>
            <a:normAutofit fontScale="90000"/>
          </a:bodyPr>
          <a:lstStyle/>
          <a:p>
            <a:r>
              <a:rPr lang="en-US" dirty="0">
                <a:solidFill>
                  <a:srgbClr val="0000FF"/>
                </a:solidFill>
              </a:rPr>
              <a:t>Which graph BEST represents the change in light intensity along the circuit shown here as a fourth, fifth, and sixth light are added?</a:t>
            </a:r>
          </a:p>
        </p:txBody>
      </p:sp>
      <p:pic>
        <p:nvPicPr>
          <p:cNvPr id="4" name="Picture 3"/>
          <p:cNvPicPr>
            <a:picLocks noChangeAspect="1"/>
          </p:cNvPicPr>
          <p:nvPr/>
        </p:nvPicPr>
        <p:blipFill rotWithShape="1">
          <a:blip r:embed="rId2"/>
          <a:srcRect l="2720" t="29856" r="5401" b="39737"/>
          <a:stretch/>
        </p:blipFill>
        <p:spPr>
          <a:xfrm>
            <a:off x="-3" y="3924273"/>
            <a:ext cx="6103111" cy="2590367"/>
          </a:xfrm>
          <a:prstGeom prst="rect">
            <a:avLst/>
          </a:prstGeom>
        </p:spPr>
      </p:pic>
      <p:pic>
        <p:nvPicPr>
          <p:cNvPr id="6" name="Picture 5"/>
          <p:cNvPicPr>
            <a:picLocks noChangeAspect="1"/>
          </p:cNvPicPr>
          <p:nvPr/>
        </p:nvPicPr>
        <p:blipFill rotWithShape="1">
          <a:blip r:embed="rId2"/>
          <a:srcRect r="29553" b="72633"/>
          <a:stretch/>
        </p:blipFill>
        <p:spPr>
          <a:xfrm>
            <a:off x="7301819" y="1440796"/>
            <a:ext cx="4756529" cy="2369731"/>
          </a:xfrm>
          <a:prstGeom prst="rect">
            <a:avLst/>
          </a:prstGeom>
        </p:spPr>
      </p:pic>
      <p:pic>
        <p:nvPicPr>
          <p:cNvPr id="7" name="Picture 6"/>
          <p:cNvPicPr>
            <a:picLocks noChangeAspect="1"/>
          </p:cNvPicPr>
          <p:nvPr/>
        </p:nvPicPr>
        <p:blipFill rotWithShape="1">
          <a:blip r:embed="rId2"/>
          <a:srcRect l="3357" t="67992" r="6418"/>
          <a:stretch/>
        </p:blipFill>
        <p:spPr>
          <a:xfrm>
            <a:off x="6046248" y="3791569"/>
            <a:ext cx="5958712" cy="2710971"/>
          </a:xfrm>
          <a:prstGeom prst="rect">
            <a:avLst/>
          </a:prstGeom>
        </p:spPr>
      </p:pic>
      <p:sp>
        <p:nvSpPr>
          <p:cNvPr id="8" name="5-Point Star 7"/>
          <p:cNvSpPr/>
          <p:nvPr/>
        </p:nvSpPr>
        <p:spPr>
          <a:xfrm>
            <a:off x="6460678" y="5484560"/>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456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91" y="573663"/>
            <a:ext cx="11675511" cy="1325563"/>
          </a:xfrm>
        </p:spPr>
        <p:txBody>
          <a:bodyPr>
            <a:normAutofit fontScale="90000"/>
          </a:bodyPr>
          <a:lstStyle/>
          <a:p>
            <a:r>
              <a:rPr lang="en-US" dirty="0">
                <a:solidFill>
                  <a:srgbClr val="0000FF"/>
                </a:solidFill>
              </a:rPr>
              <a:t>Your class decides to build a circuit to make a light bulb shine. When you are finished, you have a setup like the picture above. What role does the battery play in this circuit design?</a:t>
            </a:r>
          </a:p>
        </p:txBody>
      </p:sp>
      <p:sp>
        <p:nvSpPr>
          <p:cNvPr id="4" name="Rectangle 3"/>
          <p:cNvSpPr/>
          <p:nvPr/>
        </p:nvSpPr>
        <p:spPr>
          <a:xfrm>
            <a:off x="170584" y="2458625"/>
            <a:ext cx="10178160" cy="4093428"/>
          </a:xfrm>
          <a:prstGeom prst="rect">
            <a:avLst/>
          </a:prstGeom>
        </p:spPr>
        <p:txBody>
          <a:bodyPr wrap="square">
            <a:spAutoFit/>
          </a:bodyPr>
          <a:lstStyle/>
          <a:p>
            <a:r>
              <a:rPr lang="en-US" dirty="0"/>
              <a:t>	</a:t>
            </a:r>
            <a:r>
              <a:rPr lang="en-US" sz="3200" dirty="0"/>
              <a:t>A)	The battery works as the system's output.		</a:t>
            </a:r>
          </a:p>
          <a:p>
            <a:r>
              <a:rPr lang="en-US" sz="3200" dirty="0"/>
              <a:t>	B)	The battery is the electrical power supply.		</a:t>
            </a:r>
          </a:p>
          <a:p>
            <a:r>
              <a:rPr lang="en-US" sz="3200" dirty="0"/>
              <a:t>	C)	The battery is the circuit's main conductor.		</a:t>
            </a:r>
          </a:p>
          <a:p>
            <a:r>
              <a:rPr lang="en-US" sz="3200" dirty="0"/>
              <a:t>	D)	The battery works as the system's electrical switch.</a:t>
            </a:r>
            <a:r>
              <a:rPr lang="en-US" dirty="0"/>
              <a:t>		</a:t>
            </a:r>
          </a:p>
          <a:p>
            <a:endParaRPr lang="en-US" dirty="0"/>
          </a:p>
        </p:txBody>
      </p:sp>
      <p:pic>
        <p:nvPicPr>
          <p:cNvPr id="5" name="Picture 4"/>
          <p:cNvPicPr>
            <a:picLocks noChangeAspect="1"/>
          </p:cNvPicPr>
          <p:nvPr/>
        </p:nvPicPr>
        <p:blipFill>
          <a:blip r:embed="rId2"/>
          <a:stretch>
            <a:fillRect/>
          </a:stretch>
        </p:blipFill>
        <p:spPr>
          <a:xfrm>
            <a:off x="9217786" y="1812974"/>
            <a:ext cx="2932910" cy="2528371"/>
          </a:xfrm>
          <a:prstGeom prst="rect">
            <a:avLst/>
          </a:prstGeom>
        </p:spPr>
      </p:pic>
      <p:sp>
        <p:nvSpPr>
          <p:cNvPr id="6" name="5-Point Star 5"/>
          <p:cNvSpPr/>
          <p:nvPr/>
        </p:nvSpPr>
        <p:spPr>
          <a:xfrm>
            <a:off x="717852" y="3349631"/>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8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21" y="365125"/>
            <a:ext cx="11448065" cy="1325563"/>
          </a:xfrm>
        </p:spPr>
        <p:txBody>
          <a:bodyPr>
            <a:normAutofit fontScale="90000"/>
          </a:bodyPr>
          <a:lstStyle/>
          <a:p>
            <a:r>
              <a:rPr lang="en-US" dirty="0">
                <a:solidFill>
                  <a:srgbClr val="0000FF"/>
                </a:solidFill>
              </a:rPr>
              <a:t>A parallel circuit connects three light bulbs to a single power source. As each light bulb is turned on, which graph BEST represents the voltage to each light bulb?</a:t>
            </a:r>
          </a:p>
        </p:txBody>
      </p:sp>
      <p:pic>
        <p:nvPicPr>
          <p:cNvPr id="4" name="Picture 3"/>
          <p:cNvPicPr>
            <a:picLocks noChangeAspect="1"/>
          </p:cNvPicPr>
          <p:nvPr/>
        </p:nvPicPr>
        <p:blipFill rotWithShape="1">
          <a:blip r:embed="rId2"/>
          <a:srcRect l="2720" t="29856" r="5401" b="39737"/>
          <a:stretch/>
        </p:blipFill>
        <p:spPr>
          <a:xfrm>
            <a:off x="0" y="2199109"/>
            <a:ext cx="6103111" cy="2590367"/>
          </a:xfrm>
          <a:prstGeom prst="rect">
            <a:avLst/>
          </a:prstGeom>
        </p:spPr>
      </p:pic>
      <p:pic>
        <p:nvPicPr>
          <p:cNvPr id="5" name="Picture 4"/>
          <p:cNvPicPr>
            <a:picLocks noChangeAspect="1"/>
          </p:cNvPicPr>
          <p:nvPr/>
        </p:nvPicPr>
        <p:blipFill rotWithShape="1">
          <a:blip r:embed="rId2"/>
          <a:srcRect l="3357" t="67992" r="6418"/>
          <a:stretch/>
        </p:blipFill>
        <p:spPr>
          <a:xfrm>
            <a:off x="6008344" y="3696780"/>
            <a:ext cx="5958712" cy="2710971"/>
          </a:xfrm>
          <a:prstGeom prst="rect">
            <a:avLst/>
          </a:prstGeom>
        </p:spPr>
      </p:pic>
      <p:sp>
        <p:nvSpPr>
          <p:cNvPr id="6" name="5-Point Star 5"/>
          <p:cNvSpPr/>
          <p:nvPr/>
        </p:nvSpPr>
        <p:spPr>
          <a:xfrm>
            <a:off x="9405716" y="5374133"/>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737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496901" cy="2971456"/>
          </a:xfrm>
        </p:spPr>
        <p:txBody>
          <a:bodyPr>
            <a:normAutofit/>
          </a:bodyPr>
          <a:lstStyle/>
          <a:p>
            <a:r>
              <a:rPr lang="en-US" dirty="0">
                <a:solidFill>
                  <a:srgbClr val="0000FF"/>
                </a:solidFill>
              </a:rPr>
              <a:t>What happens in this circuit if one of the light bulbs is unscrewed?</a:t>
            </a:r>
          </a:p>
        </p:txBody>
      </p:sp>
      <p:sp>
        <p:nvSpPr>
          <p:cNvPr id="4" name="Rectangle 3"/>
          <p:cNvSpPr/>
          <p:nvPr/>
        </p:nvSpPr>
        <p:spPr>
          <a:xfrm>
            <a:off x="530705" y="3355533"/>
            <a:ext cx="11031082" cy="3170099"/>
          </a:xfrm>
          <a:prstGeom prst="rect">
            <a:avLst/>
          </a:prstGeom>
        </p:spPr>
        <p:txBody>
          <a:bodyPr wrap="square">
            <a:spAutoFit/>
          </a:bodyPr>
          <a:lstStyle/>
          <a:p>
            <a:pPr>
              <a:spcBef>
                <a:spcPts val="600"/>
              </a:spcBef>
              <a:spcAft>
                <a:spcPts val="600"/>
              </a:spcAft>
            </a:pPr>
            <a:r>
              <a:rPr lang="en-US" dirty="0"/>
              <a:t>	</a:t>
            </a:r>
            <a:r>
              <a:rPr lang="en-US" sz="3800" dirty="0"/>
              <a:t>A)	The other bulb goes out.		</a:t>
            </a:r>
          </a:p>
          <a:p>
            <a:pPr>
              <a:spcBef>
                <a:spcPts val="600"/>
              </a:spcBef>
              <a:spcAft>
                <a:spcPts val="600"/>
              </a:spcAft>
            </a:pPr>
            <a:r>
              <a:rPr lang="en-US" sz="3800" dirty="0"/>
              <a:t>	B)	The other bulb stays lit.		</a:t>
            </a:r>
          </a:p>
          <a:p>
            <a:pPr>
              <a:spcBef>
                <a:spcPts val="600"/>
              </a:spcBef>
              <a:spcAft>
                <a:spcPts val="600"/>
              </a:spcAft>
            </a:pPr>
            <a:r>
              <a:rPr lang="en-US" sz="3800" dirty="0"/>
              <a:t>	C)	Current stops flowing in the circuit.		</a:t>
            </a:r>
          </a:p>
          <a:p>
            <a:pPr>
              <a:spcBef>
                <a:spcPts val="600"/>
              </a:spcBef>
              <a:spcAft>
                <a:spcPts val="600"/>
              </a:spcAft>
            </a:pPr>
            <a:r>
              <a:rPr lang="en-US" sz="3800" dirty="0"/>
              <a:t>	D)	The current path in the circuit is broken.</a:t>
            </a:r>
            <a:r>
              <a:rPr lang="en-US" dirty="0"/>
              <a:t>		</a:t>
            </a:r>
          </a:p>
        </p:txBody>
      </p:sp>
      <p:pic>
        <p:nvPicPr>
          <p:cNvPr id="5" name="Picture 4"/>
          <p:cNvPicPr>
            <a:picLocks noChangeAspect="1"/>
          </p:cNvPicPr>
          <p:nvPr/>
        </p:nvPicPr>
        <p:blipFill>
          <a:blip r:embed="rId2"/>
          <a:stretch>
            <a:fillRect/>
          </a:stretch>
        </p:blipFill>
        <p:spPr>
          <a:xfrm>
            <a:off x="7676270" y="561888"/>
            <a:ext cx="4056102" cy="3951203"/>
          </a:xfrm>
          <a:prstGeom prst="rect">
            <a:avLst/>
          </a:prstGeom>
        </p:spPr>
      </p:pic>
      <p:sp>
        <p:nvSpPr>
          <p:cNvPr id="6" name="5-Point Star 5"/>
          <p:cNvSpPr/>
          <p:nvPr/>
        </p:nvSpPr>
        <p:spPr>
          <a:xfrm>
            <a:off x="1143591" y="4073787"/>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02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169" y="706369"/>
            <a:ext cx="11561786" cy="1325563"/>
          </a:xfrm>
        </p:spPr>
        <p:txBody>
          <a:bodyPr>
            <a:noAutofit/>
          </a:bodyPr>
          <a:lstStyle/>
          <a:p>
            <a:r>
              <a:rPr lang="en-US" sz="3600" dirty="0">
                <a:solidFill>
                  <a:srgbClr val="0000FF"/>
                </a:solidFill>
              </a:rPr>
              <a:t>An electrician is creating a wiring plan for a small house. He needs to create a plan that will allow the homeowners to turn off lights in one room without turning off the lights in another. What should he do to assure that each room's lights function independently of one another?</a:t>
            </a:r>
          </a:p>
        </p:txBody>
      </p:sp>
      <p:sp>
        <p:nvSpPr>
          <p:cNvPr id="4" name="Rectangle 3"/>
          <p:cNvSpPr/>
          <p:nvPr/>
        </p:nvSpPr>
        <p:spPr>
          <a:xfrm>
            <a:off x="611259" y="2748783"/>
            <a:ext cx="11580741" cy="3624069"/>
          </a:xfrm>
          <a:prstGeom prst="rect">
            <a:avLst/>
          </a:prstGeom>
        </p:spPr>
        <p:txBody>
          <a:bodyPr wrap="square">
            <a:spAutoFit/>
          </a:bodyPr>
          <a:lstStyle/>
          <a:p>
            <a:pPr marL="514350" indent="-514350">
              <a:spcBef>
                <a:spcPts val="600"/>
              </a:spcBef>
              <a:spcAft>
                <a:spcPts val="900"/>
              </a:spcAft>
              <a:buAutoNum type="alphaUcParenR"/>
            </a:pPr>
            <a:r>
              <a:rPr lang="en-US" sz="3200" dirty="0"/>
              <a:t>He should wire each room in series with the next.		</a:t>
            </a:r>
          </a:p>
          <a:p>
            <a:pPr marL="514350" indent="-514350">
              <a:spcBef>
                <a:spcPts val="600"/>
              </a:spcBef>
              <a:spcAft>
                <a:spcPts val="900"/>
              </a:spcAft>
              <a:buAutoNum type="alphaUcParenR"/>
            </a:pPr>
            <a:r>
              <a:rPr lang="en-US" sz="3200" dirty="0"/>
              <a:t>He should wire each room in parallel with the next.		</a:t>
            </a:r>
          </a:p>
          <a:p>
            <a:pPr marL="514350" indent="-514350">
              <a:spcBef>
                <a:spcPts val="600"/>
              </a:spcBef>
              <a:spcAft>
                <a:spcPts val="900"/>
              </a:spcAft>
              <a:buAutoNum type="alphaUcParenR" startAt="3"/>
            </a:pPr>
            <a:r>
              <a:rPr lang="en-US" sz="3200" dirty="0"/>
              <a:t>He should make sure each room's lights provide the same resistance.		</a:t>
            </a:r>
          </a:p>
          <a:p>
            <a:pPr>
              <a:spcBef>
                <a:spcPts val="600"/>
              </a:spcBef>
              <a:spcAft>
                <a:spcPts val="900"/>
              </a:spcAft>
            </a:pPr>
            <a:r>
              <a:rPr lang="en-US" sz="3200" dirty="0"/>
              <a:t>D)  He should wire the room with the most lights directly to the circuit breaker box.</a:t>
            </a:r>
            <a:r>
              <a:rPr lang="en-US" dirty="0"/>
              <a:t>		</a:t>
            </a:r>
          </a:p>
        </p:txBody>
      </p:sp>
      <p:sp>
        <p:nvSpPr>
          <p:cNvPr id="5" name="5-Point Star 4"/>
          <p:cNvSpPr/>
          <p:nvPr/>
        </p:nvSpPr>
        <p:spPr>
          <a:xfrm>
            <a:off x="290671" y="3372347"/>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314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When using a series circuit to connect four small light bulbs, which statement is MOST accurate?</a:t>
            </a:r>
          </a:p>
        </p:txBody>
      </p:sp>
      <p:sp>
        <p:nvSpPr>
          <p:cNvPr id="4" name="Rectangle 3"/>
          <p:cNvSpPr/>
          <p:nvPr/>
        </p:nvSpPr>
        <p:spPr>
          <a:xfrm>
            <a:off x="871873" y="2047448"/>
            <a:ext cx="10519331" cy="4216539"/>
          </a:xfrm>
          <a:prstGeom prst="rect">
            <a:avLst/>
          </a:prstGeom>
        </p:spPr>
        <p:txBody>
          <a:bodyPr wrap="square">
            <a:spAutoFit/>
          </a:bodyPr>
          <a:lstStyle/>
          <a:p>
            <a:pPr marL="342900" indent="-342900">
              <a:spcBef>
                <a:spcPts val="600"/>
              </a:spcBef>
              <a:spcAft>
                <a:spcPts val="600"/>
              </a:spcAft>
              <a:buAutoNum type="alphaUcParenR"/>
            </a:pPr>
            <a:r>
              <a:rPr lang="en-US" sz="3400" dirty="0"/>
              <a:t> If one bulb fails, the other three can remain operational.		</a:t>
            </a:r>
          </a:p>
          <a:p>
            <a:pPr marL="342900" indent="-342900">
              <a:spcBef>
                <a:spcPts val="600"/>
              </a:spcBef>
              <a:spcAft>
                <a:spcPts val="600"/>
              </a:spcAft>
              <a:buAutoNum type="alphaUcParenR"/>
            </a:pPr>
            <a:r>
              <a:rPr lang="en-US" sz="3400" dirty="0"/>
              <a:t> The current passing through each bulb is the same.	</a:t>
            </a:r>
          </a:p>
          <a:p>
            <a:pPr marL="342900" indent="-342900">
              <a:spcBef>
                <a:spcPts val="600"/>
              </a:spcBef>
              <a:spcAft>
                <a:spcPts val="600"/>
              </a:spcAft>
              <a:buAutoNum type="alphaUcParenR" startAt="3"/>
            </a:pPr>
            <a:r>
              <a:rPr lang="en-US" sz="3400" dirty="0"/>
              <a:t> By adding more light bulbs in the series, it will draw less current from the power source.		</a:t>
            </a:r>
          </a:p>
          <a:p>
            <a:pPr marL="342900" indent="-342900">
              <a:spcBef>
                <a:spcPts val="600"/>
              </a:spcBef>
              <a:spcAft>
                <a:spcPts val="600"/>
              </a:spcAft>
              <a:buAutoNum type="alphaUcParenR" startAt="3"/>
            </a:pPr>
            <a:r>
              <a:rPr lang="en-US" sz="3400" dirty="0"/>
              <a:t> As more light bulbs are added in series, the brightness of the bulbs will stay the same.		</a:t>
            </a:r>
          </a:p>
        </p:txBody>
      </p:sp>
      <p:sp>
        <p:nvSpPr>
          <p:cNvPr id="5" name="5-Point Star 4"/>
          <p:cNvSpPr/>
          <p:nvPr/>
        </p:nvSpPr>
        <p:spPr>
          <a:xfrm>
            <a:off x="480210" y="3144853"/>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932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076" y="2033418"/>
            <a:ext cx="11580741" cy="1325563"/>
          </a:xfrm>
        </p:spPr>
        <p:txBody>
          <a:bodyPr>
            <a:noAutofit/>
          </a:bodyPr>
          <a:lstStyle/>
          <a:p>
            <a:pPr>
              <a:spcBef>
                <a:spcPts val="0"/>
              </a:spcBef>
            </a:pPr>
            <a:r>
              <a:rPr lang="en-US" sz="3400" dirty="0">
                <a:solidFill>
                  <a:srgbClr val="0000FF"/>
                </a:solidFill>
              </a:rPr>
              <a:t>Mark and Maria were cooking supper for their parents. They were using the electric frying pan, the toaster, and the burner on the electric stove. As they were cooking, the lights began to flicker, and then--surprise!--all the lights went out in the kitchen.  "Oh no, our supper. The power went off in the kitchen!" cried Maria. "It's just a fuse," Mark commented. "I'll check the fuse box. We'll be cooking again in just a minute!”</a:t>
            </a:r>
            <a:br>
              <a:rPr lang="en-US" sz="3400" dirty="0">
                <a:solidFill>
                  <a:srgbClr val="0000FF"/>
                </a:solidFill>
              </a:rPr>
            </a:br>
            <a:br>
              <a:rPr lang="en-US" sz="1600" dirty="0">
                <a:solidFill>
                  <a:srgbClr val="0000FF"/>
                </a:solidFill>
              </a:rPr>
            </a:br>
            <a:r>
              <a:rPr lang="en-US" sz="3600" i="1" dirty="0">
                <a:solidFill>
                  <a:srgbClr val="0000FF"/>
                </a:solidFill>
              </a:rPr>
              <a:t>When the electricity goes off as a result of a blown fuse or a flipped breaker, a(n) ____________ has been created and the electrical current is stopped.</a:t>
            </a:r>
            <a:endParaRPr lang="en-US" sz="3400" i="1" dirty="0">
              <a:solidFill>
                <a:srgbClr val="0000FF"/>
              </a:solidFill>
            </a:endParaRPr>
          </a:p>
        </p:txBody>
      </p:sp>
      <p:sp>
        <p:nvSpPr>
          <p:cNvPr id="4" name="Rectangle 3"/>
          <p:cNvSpPr/>
          <p:nvPr/>
        </p:nvSpPr>
        <p:spPr>
          <a:xfrm>
            <a:off x="602969" y="5255443"/>
            <a:ext cx="11299989" cy="1354217"/>
          </a:xfrm>
          <a:prstGeom prst="rect">
            <a:avLst/>
          </a:prstGeom>
        </p:spPr>
        <p:txBody>
          <a:bodyPr wrap="square">
            <a:spAutoFit/>
          </a:bodyPr>
          <a:lstStyle/>
          <a:p>
            <a:pPr marL="342900" indent="-342900">
              <a:spcBef>
                <a:spcPts val="600"/>
              </a:spcBef>
              <a:spcAft>
                <a:spcPts val="600"/>
              </a:spcAft>
              <a:buAutoNum type="alphaUcParenR"/>
            </a:pPr>
            <a:r>
              <a:rPr lang="en-US" sz="3600" dirty="0"/>
              <a:t> open circuit	                     B) dead battery		</a:t>
            </a:r>
          </a:p>
          <a:p>
            <a:pPr marL="342900" indent="-342900">
              <a:spcBef>
                <a:spcPts val="600"/>
              </a:spcBef>
              <a:spcAft>
                <a:spcPts val="600"/>
              </a:spcAft>
              <a:buAutoNum type="alphaUcParenR" startAt="3"/>
            </a:pPr>
            <a:r>
              <a:rPr lang="en-US" sz="3600" dirty="0"/>
              <a:t> parallel circuit		   D) a blockage in the circuit		</a:t>
            </a:r>
          </a:p>
        </p:txBody>
      </p:sp>
      <p:sp>
        <p:nvSpPr>
          <p:cNvPr id="5" name="5-Point Star 4"/>
          <p:cNvSpPr/>
          <p:nvPr/>
        </p:nvSpPr>
        <p:spPr>
          <a:xfrm>
            <a:off x="252762" y="5192301"/>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31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353" y="839075"/>
            <a:ext cx="11694464" cy="2554382"/>
          </a:xfrm>
        </p:spPr>
        <p:txBody>
          <a:bodyPr>
            <a:normAutofit fontScale="90000"/>
          </a:bodyPr>
          <a:lstStyle/>
          <a:p>
            <a:r>
              <a:rPr lang="en-US" dirty="0">
                <a:solidFill>
                  <a:srgbClr val="0000FF"/>
                </a:solidFill>
              </a:rPr>
              <a:t>There is a single path for electrons.</a:t>
            </a:r>
            <a:br>
              <a:rPr lang="en-US" dirty="0">
                <a:solidFill>
                  <a:srgbClr val="0000FF"/>
                </a:solidFill>
              </a:rPr>
            </a:br>
            <a:r>
              <a:rPr lang="en-US" dirty="0">
                <a:solidFill>
                  <a:srgbClr val="0000FF"/>
                </a:solidFill>
              </a:rPr>
              <a:t>The current decreases when additional resistors are added.</a:t>
            </a:r>
            <a:br>
              <a:rPr lang="en-US" dirty="0">
                <a:solidFill>
                  <a:srgbClr val="0000FF"/>
                </a:solidFill>
              </a:rPr>
            </a:br>
            <a:r>
              <a:rPr lang="en-US" dirty="0">
                <a:solidFill>
                  <a:srgbClr val="0000FF"/>
                </a:solidFill>
              </a:rPr>
              <a:t>The current will be the same in each resistor.</a:t>
            </a:r>
            <a:br>
              <a:rPr lang="en-US" dirty="0">
                <a:solidFill>
                  <a:srgbClr val="0000FF"/>
                </a:solidFill>
              </a:rPr>
            </a:br>
            <a:br>
              <a:rPr lang="en-US" dirty="0">
                <a:solidFill>
                  <a:srgbClr val="0000FF"/>
                </a:solidFill>
              </a:rPr>
            </a:br>
            <a:r>
              <a:rPr lang="en-US" dirty="0">
                <a:solidFill>
                  <a:srgbClr val="0000FF"/>
                </a:solidFill>
              </a:rPr>
              <a:t>These statements BEST describe a(n) _____________ circuit.</a:t>
            </a:r>
          </a:p>
        </p:txBody>
      </p:sp>
      <p:sp>
        <p:nvSpPr>
          <p:cNvPr id="4" name="Rectangle 3"/>
          <p:cNvSpPr/>
          <p:nvPr/>
        </p:nvSpPr>
        <p:spPr>
          <a:xfrm>
            <a:off x="2744740" y="3681934"/>
            <a:ext cx="6096000" cy="3000821"/>
          </a:xfrm>
          <a:prstGeom prst="rect">
            <a:avLst/>
          </a:prstGeom>
        </p:spPr>
        <p:txBody>
          <a:bodyPr>
            <a:spAutoFit/>
          </a:bodyPr>
          <a:lstStyle/>
          <a:p>
            <a:pPr>
              <a:spcBef>
                <a:spcPts val="600"/>
              </a:spcBef>
              <a:spcAft>
                <a:spcPts val="1200"/>
              </a:spcAft>
            </a:pPr>
            <a:r>
              <a:rPr lang="en-US" dirty="0"/>
              <a:t>	</a:t>
            </a:r>
            <a:r>
              <a:rPr lang="en-US" sz="3600" dirty="0"/>
              <a:t>A)	closed		</a:t>
            </a:r>
          </a:p>
          <a:p>
            <a:pPr>
              <a:spcBef>
                <a:spcPts val="600"/>
              </a:spcBef>
              <a:spcAft>
                <a:spcPts val="1200"/>
              </a:spcAft>
            </a:pPr>
            <a:r>
              <a:rPr lang="en-US" sz="3600" dirty="0"/>
              <a:t>	B)	open		</a:t>
            </a:r>
          </a:p>
          <a:p>
            <a:pPr>
              <a:spcBef>
                <a:spcPts val="600"/>
              </a:spcBef>
              <a:spcAft>
                <a:spcPts val="1200"/>
              </a:spcAft>
            </a:pPr>
            <a:r>
              <a:rPr lang="en-US" sz="3600" dirty="0"/>
              <a:t>	C)	parallel		</a:t>
            </a:r>
          </a:p>
          <a:p>
            <a:pPr>
              <a:spcBef>
                <a:spcPts val="600"/>
              </a:spcBef>
              <a:spcAft>
                <a:spcPts val="1200"/>
              </a:spcAft>
            </a:pPr>
            <a:r>
              <a:rPr lang="en-US" sz="3600" dirty="0"/>
              <a:t>	D)	series	</a:t>
            </a:r>
            <a:r>
              <a:rPr lang="en-US" dirty="0"/>
              <a:t>	</a:t>
            </a:r>
          </a:p>
        </p:txBody>
      </p:sp>
      <p:sp>
        <p:nvSpPr>
          <p:cNvPr id="5" name="5-Point Star 4"/>
          <p:cNvSpPr/>
          <p:nvPr/>
        </p:nvSpPr>
        <p:spPr>
          <a:xfrm>
            <a:off x="3380133" y="5950614"/>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30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491" y="1464678"/>
            <a:ext cx="11789233" cy="1325563"/>
          </a:xfrm>
        </p:spPr>
        <p:txBody>
          <a:bodyPr>
            <a:noAutofit/>
          </a:bodyPr>
          <a:lstStyle/>
          <a:p>
            <a:r>
              <a:rPr lang="en-US" sz="3200" dirty="0">
                <a:solidFill>
                  <a:srgbClr val="0000FF"/>
                </a:solidFill>
              </a:rPr>
              <a:t>A light bulb will glow when electrons flow through it. As the electron flow increases, the brightness increases as well. A student hooks up two circuits containing three light bulbs in each circuit. In one circuit the lights are connected in series and in the other circuit the lights are hooked up in parallel. </a:t>
            </a:r>
            <a:br>
              <a:rPr lang="en-US" sz="3200" dirty="0">
                <a:solidFill>
                  <a:srgbClr val="0000FF"/>
                </a:solidFill>
              </a:rPr>
            </a:br>
            <a:br>
              <a:rPr lang="en-US" sz="3200" dirty="0">
                <a:solidFill>
                  <a:srgbClr val="0000FF"/>
                </a:solidFill>
              </a:rPr>
            </a:br>
            <a:r>
              <a:rPr lang="en-US" sz="3200" dirty="0">
                <a:solidFill>
                  <a:srgbClr val="0000FF"/>
                </a:solidFill>
              </a:rPr>
              <a:t>If you could only see the lights in the circuit and the wires were covered from view, how could you determine the type of circuit the lights are arranged in?</a:t>
            </a:r>
          </a:p>
        </p:txBody>
      </p:sp>
      <p:sp>
        <p:nvSpPr>
          <p:cNvPr id="5" name="Rectangle 4"/>
          <p:cNvSpPr/>
          <p:nvPr/>
        </p:nvSpPr>
        <p:spPr>
          <a:xfrm>
            <a:off x="701295" y="4189683"/>
            <a:ext cx="11353296" cy="2677656"/>
          </a:xfrm>
          <a:prstGeom prst="rect">
            <a:avLst/>
          </a:prstGeom>
        </p:spPr>
        <p:txBody>
          <a:bodyPr wrap="square">
            <a:spAutoFit/>
          </a:bodyPr>
          <a:lstStyle/>
          <a:p>
            <a:pPr marL="342900" indent="-342900">
              <a:spcBef>
                <a:spcPts val="600"/>
              </a:spcBef>
              <a:spcAft>
                <a:spcPts val="600"/>
              </a:spcAft>
              <a:buAutoNum type="alphaUcParenR"/>
            </a:pPr>
            <a:r>
              <a:rPr lang="en-US" sz="3000" dirty="0"/>
              <a:t>If all the lights are equal brightness, it is a series circuit.		</a:t>
            </a:r>
          </a:p>
          <a:p>
            <a:pPr marL="342900" indent="-342900">
              <a:spcBef>
                <a:spcPts val="600"/>
              </a:spcBef>
              <a:spcAft>
                <a:spcPts val="600"/>
              </a:spcAft>
              <a:buAutoNum type="alphaUcParenR"/>
            </a:pPr>
            <a:r>
              <a:rPr lang="en-US" sz="3000" dirty="0"/>
              <a:t>If all the lights are equal brightness, it is a parallel circuit.		</a:t>
            </a:r>
          </a:p>
          <a:p>
            <a:pPr marL="342900" indent="-342900">
              <a:spcBef>
                <a:spcPts val="600"/>
              </a:spcBef>
              <a:spcAft>
                <a:spcPts val="600"/>
              </a:spcAft>
              <a:buAutoNum type="alphaUcParenR" startAt="3"/>
            </a:pPr>
            <a:r>
              <a:rPr lang="en-US" sz="3000" dirty="0"/>
              <a:t>Unscrew one light, if the others remain on it is a series circuit.		</a:t>
            </a:r>
          </a:p>
          <a:p>
            <a:pPr marL="342900" indent="-342900">
              <a:spcBef>
                <a:spcPts val="600"/>
              </a:spcBef>
              <a:spcAft>
                <a:spcPts val="600"/>
              </a:spcAft>
              <a:buAutoNum type="alphaUcParenR" startAt="3"/>
            </a:pPr>
            <a:r>
              <a:rPr lang="en-US" sz="3000" dirty="0"/>
              <a:t>Unscrew one light, if the others remain on it is a parallel circuit.</a:t>
            </a:r>
            <a:r>
              <a:rPr lang="en-US" dirty="0"/>
              <a:t>		</a:t>
            </a:r>
          </a:p>
        </p:txBody>
      </p:sp>
      <p:sp>
        <p:nvSpPr>
          <p:cNvPr id="4" name="5-Point Star 3"/>
          <p:cNvSpPr/>
          <p:nvPr/>
        </p:nvSpPr>
        <p:spPr>
          <a:xfrm>
            <a:off x="423348" y="5931656"/>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887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213" y="839071"/>
            <a:ext cx="11580741" cy="1325563"/>
          </a:xfrm>
        </p:spPr>
        <p:txBody>
          <a:bodyPr>
            <a:normAutofit fontScale="90000"/>
          </a:bodyPr>
          <a:lstStyle/>
          <a:p>
            <a:r>
              <a:rPr lang="en-US" dirty="0">
                <a:solidFill>
                  <a:srgbClr val="0000FF"/>
                </a:solidFill>
              </a:rPr>
              <a:t>Chemical, potential energy is stored in a battery.</a:t>
            </a:r>
            <a:br>
              <a:rPr lang="en-US" dirty="0">
                <a:solidFill>
                  <a:srgbClr val="0000FF"/>
                </a:solidFill>
              </a:rPr>
            </a:br>
            <a:r>
              <a:rPr lang="en-US" dirty="0">
                <a:solidFill>
                  <a:srgbClr val="0000FF"/>
                </a:solidFill>
              </a:rPr>
              <a:t>The negative end of a battery is connected to a wire.</a:t>
            </a:r>
            <a:br>
              <a:rPr lang="en-US" dirty="0">
                <a:solidFill>
                  <a:srgbClr val="0000FF"/>
                </a:solidFill>
              </a:rPr>
            </a:br>
            <a:r>
              <a:rPr lang="en-US" dirty="0">
                <a:solidFill>
                  <a:srgbClr val="0000FF"/>
                </a:solidFill>
              </a:rPr>
              <a:t>The wire loops numerous times around a piece of steel.</a:t>
            </a:r>
            <a:br>
              <a:rPr lang="en-US" dirty="0">
                <a:solidFill>
                  <a:srgbClr val="0000FF"/>
                </a:solidFill>
              </a:rPr>
            </a:br>
            <a:r>
              <a:rPr lang="en-US" dirty="0">
                <a:solidFill>
                  <a:srgbClr val="0000FF"/>
                </a:solidFill>
              </a:rPr>
              <a:t>The wire returns to the positive end of the battery. What happens to the piece of steel?</a:t>
            </a:r>
          </a:p>
        </p:txBody>
      </p:sp>
      <p:sp>
        <p:nvSpPr>
          <p:cNvPr id="5" name="Rectangle 4"/>
          <p:cNvSpPr/>
          <p:nvPr/>
        </p:nvSpPr>
        <p:spPr>
          <a:xfrm>
            <a:off x="318659" y="3334898"/>
            <a:ext cx="8096805" cy="2923877"/>
          </a:xfrm>
          <a:prstGeom prst="rect">
            <a:avLst/>
          </a:prstGeom>
        </p:spPr>
        <p:txBody>
          <a:bodyPr wrap="square">
            <a:spAutoFit/>
          </a:bodyPr>
          <a:lstStyle/>
          <a:p>
            <a:pPr>
              <a:spcBef>
                <a:spcPts val="600"/>
              </a:spcBef>
              <a:spcAft>
                <a:spcPts val="600"/>
              </a:spcAft>
            </a:pPr>
            <a:r>
              <a:rPr lang="en-US" dirty="0"/>
              <a:t>	</a:t>
            </a:r>
            <a:r>
              <a:rPr lang="en-US" sz="3400" dirty="0"/>
              <a:t>A)	It begins to spin.		</a:t>
            </a:r>
          </a:p>
          <a:p>
            <a:pPr>
              <a:spcBef>
                <a:spcPts val="600"/>
              </a:spcBef>
              <a:spcAft>
                <a:spcPts val="600"/>
              </a:spcAft>
            </a:pPr>
            <a:r>
              <a:rPr lang="en-US" sz="3400" dirty="0"/>
              <a:t>	B)	It gains a negative charge.		</a:t>
            </a:r>
          </a:p>
          <a:p>
            <a:pPr>
              <a:spcBef>
                <a:spcPts val="600"/>
              </a:spcBef>
              <a:spcAft>
                <a:spcPts val="600"/>
              </a:spcAft>
            </a:pPr>
            <a:r>
              <a:rPr lang="en-US" sz="3400" dirty="0"/>
              <a:t>	C)	It gains a positive charge.		</a:t>
            </a:r>
          </a:p>
          <a:p>
            <a:pPr>
              <a:spcBef>
                <a:spcPts val="600"/>
              </a:spcBef>
              <a:spcAft>
                <a:spcPts val="600"/>
              </a:spcAft>
            </a:pPr>
            <a:r>
              <a:rPr lang="en-US" sz="3400" dirty="0"/>
              <a:t>	D)	It moves toward a piece of iron.</a:t>
            </a:r>
            <a:r>
              <a:rPr lang="en-US" dirty="0"/>
              <a:t>	</a:t>
            </a:r>
          </a:p>
        </p:txBody>
      </p:sp>
      <p:pic>
        <p:nvPicPr>
          <p:cNvPr id="6" name="Picture 5"/>
          <p:cNvPicPr>
            <a:picLocks noChangeAspect="1"/>
          </p:cNvPicPr>
          <p:nvPr/>
        </p:nvPicPr>
        <p:blipFill>
          <a:blip r:embed="rId2"/>
          <a:stretch>
            <a:fillRect/>
          </a:stretch>
        </p:blipFill>
        <p:spPr>
          <a:xfrm>
            <a:off x="8326848" y="2692012"/>
            <a:ext cx="3274477" cy="3881619"/>
          </a:xfrm>
          <a:prstGeom prst="rect">
            <a:avLst/>
          </a:prstGeom>
        </p:spPr>
      </p:pic>
      <p:sp>
        <p:nvSpPr>
          <p:cNvPr id="7" name="5-Point Star 6"/>
          <p:cNvSpPr/>
          <p:nvPr/>
        </p:nvSpPr>
        <p:spPr>
          <a:xfrm>
            <a:off x="878238" y="5287089"/>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074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24018933"/>
              </p:ext>
            </p:extLst>
          </p:nvPr>
        </p:nvGraphicFramePr>
        <p:xfrm>
          <a:off x="876299" y="-10636"/>
          <a:ext cx="10515600" cy="2125186"/>
        </p:xfrm>
        <a:graphic>
          <a:graphicData uri="http://schemas.openxmlformats.org/drawingml/2006/table">
            <a:tbl>
              <a:tblPr/>
              <a:tblGrid>
                <a:gridCol w="10515600">
                  <a:extLst>
                    <a:ext uri="{9D8B030D-6E8A-4147-A177-3AD203B41FA5}">
                      <a16:colId xmlns:a16="http://schemas.microsoft.com/office/drawing/2014/main" val="2106807007"/>
                    </a:ext>
                  </a:extLst>
                </a:gridCol>
              </a:tblGrid>
              <a:tr h="2125186">
                <a:tc>
                  <a:txBody>
                    <a:bodyPr/>
                    <a:lstStyle/>
                    <a:p>
                      <a:br>
                        <a:rPr lang="en-US" dirty="0">
                          <a:solidFill>
                            <a:srgbClr val="5196CF"/>
                          </a:solidFill>
                          <a:effectLst/>
                          <a:latin typeface="PTSansRegular"/>
                          <a:hlinkClick r:id="rId2"/>
                        </a:rPr>
                      </a:br>
                      <a:r>
                        <a:rPr lang="en-US" sz="3600" dirty="0">
                          <a:solidFill>
                            <a:srgbClr val="0000FF"/>
                          </a:solidFill>
                          <a:effectLst/>
                          <a:latin typeface="PTSansRegular"/>
                        </a:rPr>
                        <a:t>Sal connected four light bulbs in a parallel circuit. If Sal adds another light bulb, what is true about the current in each bulb?</a:t>
                      </a: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769485174"/>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660594"/>
              </p:ext>
            </p:extLst>
          </p:nvPr>
        </p:nvGraphicFramePr>
        <p:xfrm>
          <a:off x="323849" y="1981198"/>
          <a:ext cx="11620500" cy="4686304"/>
        </p:xfrm>
        <a:graphic>
          <a:graphicData uri="http://schemas.openxmlformats.org/drawingml/2006/table">
            <a:tbl>
              <a:tblPr/>
              <a:tblGrid>
                <a:gridCol w="828720">
                  <a:extLst>
                    <a:ext uri="{9D8B030D-6E8A-4147-A177-3AD203B41FA5}">
                      <a16:colId xmlns:a16="http://schemas.microsoft.com/office/drawing/2014/main" val="2673969962"/>
                    </a:ext>
                  </a:extLst>
                </a:gridCol>
                <a:gridCol w="920801">
                  <a:extLst>
                    <a:ext uri="{9D8B030D-6E8A-4147-A177-3AD203B41FA5}">
                      <a16:colId xmlns:a16="http://schemas.microsoft.com/office/drawing/2014/main" val="1143777665"/>
                    </a:ext>
                  </a:extLst>
                </a:gridCol>
                <a:gridCol w="9734436">
                  <a:extLst>
                    <a:ext uri="{9D8B030D-6E8A-4147-A177-3AD203B41FA5}">
                      <a16:colId xmlns:a16="http://schemas.microsoft.com/office/drawing/2014/main" val="3208217114"/>
                    </a:ext>
                  </a:extLst>
                </a:gridCol>
                <a:gridCol w="136543">
                  <a:extLst>
                    <a:ext uri="{9D8B030D-6E8A-4147-A177-3AD203B41FA5}">
                      <a16:colId xmlns:a16="http://schemas.microsoft.com/office/drawing/2014/main" val="381703630"/>
                    </a:ext>
                  </a:extLst>
                </a:gridCol>
              </a:tblGrid>
              <a:tr h="1171576">
                <a:tc>
                  <a:txBody>
                    <a:bodyPr/>
                    <a:lstStyle/>
                    <a:p>
                      <a:endParaRPr lang="en-US" sz="3200" dirty="0">
                        <a:effectLst/>
                      </a:endParaRPr>
                    </a:p>
                  </a:txBody>
                  <a:tcPr marL="47625" marR="47625" marT="47625" marB="47625" anchor="ctr">
                    <a:lnL>
                      <a:noFill/>
                    </a:lnL>
                    <a:lnR>
                      <a:noFill/>
                    </a:lnR>
                    <a:lnT>
                      <a:noFill/>
                    </a:lnT>
                    <a:lnB>
                      <a:noFill/>
                    </a:lnB>
                  </a:tcPr>
                </a:tc>
                <a:tc>
                  <a:txBody>
                    <a:bodyPr/>
                    <a:lstStyle/>
                    <a:p>
                      <a:r>
                        <a:rPr lang="en-US" sz="3200">
                          <a:effectLst/>
                        </a:rPr>
                        <a:t>A)</a:t>
                      </a:r>
                    </a:p>
                  </a:txBody>
                  <a:tcPr marL="47625" marR="47625" marT="47625" marB="47625" anchor="ctr">
                    <a:lnL>
                      <a:noFill/>
                    </a:lnL>
                    <a:lnR>
                      <a:noFill/>
                    </a:lnR>
                    <a:lnT>
                      <a:noFill/>
                    </a:lnT>
                    <a:lnB>
                      <a:noFill/>
                    </a:lnB>
                  </a:tcPr>
                </a:tc>
                <a:tc>
                  <a:txBody>
                    <a:bodyPr/>
                    <a:lstStyle/>
                    <a:p>
                      <a:pPr algn="l"/>
                      <a:r>
                        <a:rPr lang="en-US" sz="3200">
                          <a:effectLst/>
                        </a:rPr>
                        <a:t>The current decreased when a fourth bulb was added.</a:t>
                      </a:r>
                    </a:p>
                  </a:txBody>
                  <a:tcPr marL="47625" marR="47625" marT="47625" marB="47625" anchor="ctr">
                    <a:lnL>
                      <a:noFill/>
                    </a:lnL>
                    <a:lnR>
                      <a:noFill/>
                    </a:lnR>
                    <a:lnT>
                      <a:noFill/>
                    </a:lnT>
                    <a:lnB>
                      <a:noFill/>
                    </a:lnB>
                  </a:tcPr>
                </a:tc>
                <a:tc>
                  <a:txBody>
                    <a:bodyPr/>
                    <a:lstStyle/>
                    <a:p>
                      <a:pPr algn="l"/>
                      <a:endParaRPr lang="en-US">
                        <a:effectLst/>
                      </a:endParaRPr>
                    </a:p>
                  </a:txBody>
                  <a:tcPr marL="47625" marR="47625" marT="47625" marB="47625" anchor="ctr">
                    <a:lnL>
                      <a:noFill/>
                    </a:lnL>
                    <a:lnR>
                      <a:noFill/>
                    </a:lnR>
                    <a:lnT>
                      <a:noFill/>
                    </a:lnT>
                    <a:lnB>
                      <a:noFill/>
                    </a:lnB>
                  </a:tcPr>
                </a:tc>
                <a:extLst>
                  <a:ext uri="{0D108BD9-81ED-4DB2-BD59-A6C34878D82A}">
                    <a16:rowId xmlns:a16="http://schemas.microsoft.com/office/drawing/2014/main" val="1590695805"/>
                  </a:ext>
                </a:extLst>
              </a:tr>
              <a:tr h="1171576">
                <a:tc>
                  <a:txBody>
                    <a:bodyPr/>
                    <a:lstStyle/>
                    <a:p>
                      <a:endParaRPr lang="en-US" sz="3200" dirty="0">
                        <a:effectLst/>
                      </a:endParaRPr>
                    </a:p>
                  </a:txBody>
                  <a:tcPr marL="47625" marR="47625" marT="47625" marB="47625" anchor="ctr">
                    <a:lnL>
                      <a:noFill/>
                    </a:lnL>
                    <a:lnR>
                      <a:noFill/>
                    </a:lnR>
                    <a:lnT>
                      <a:noFill/>
                    </a:lnT>
                    <a:lnB>
                      <a:noFill/>
                    </a:lnB>
                  </a:tcPr>
                </a:tc>
                <a:tc>
                  <a:txBody>
                    <a:bodyPr/>
                    <a:lstStyle/>
                    <a:p>
                      <a:r>
                        <a:rPr lang="en-US" sz="3200">
                          <a:effectLst/>
                        </a:rPr>
                        <a:t>B)</a:t>
                      </a:r>
                    </a:p>
                  </a:txBody>
                  <a:tcPr marL="47625" marR="47625" marT="47625" marB="47625" anchor="ctr">
                    <a:lnL>
                      <a:noFill/>
                    </a:lnL>
                    <a:lnR>
                      <a:noFill/>
                    </a:lnR>
                    <a:lnT>
                      <a:noFill/>
                    </a:lnT>
                    <a:lnB>
                      <a:noFill/>
                    </a:lnB>
                  </a:tcPr>
                </a:tc>
                <a:tc>
                  <a:txBody>
                    <a:bodyPr/>
                    <a:lstStyle/>
                    <a:p>
                      <a:pPr algn="l"/>
                      <a:r>
                        <a:rPr lang="en-US" sz="3200" dirty="0">
                          <a:effectLst/>
                        </a:rPr>
                        <a:t>The current in the four bulbs is much less than the current in three bulbs.</a:t>
                      </a:r>
                    </a:p>
                  </a:txBody>
                  <a:tcPr marL="47625" marR="47625" marT="47625" marB="47625" anchor="ctr">
                    <a:lnL>
                      <a:noFill/>
                    </a:lnL>
                    <a:lnR>
                      <a:noFill/>
                    </a:lnR>
                    <a:lnT>
                      <a:noFill/>
                    </a:lnT>
                    <a:lnB>
                      <a:noFill/>
                    </a:lnB>
                  </a:tcPr>
                </a:tc>
                <a:tc>
                  <a:txBody>
                    <a:bodyPr/>
                    <a:lstStyle/>
                    <a:p>
                      <a:pPr algn="l"/>
                      <a:endParaRPr lang="en-US" dirty="0">
                        <a:effectLst/>
                      </a:endParaRPr>
                    </a:p>
                  </a:txBody>
                  <a:tcPr marL="47625" marR="47625" marT="47625" marB="47625" anchor="ctr">
                    <a:lnL>
                      <a:noFill/>
                    </a:lnL>
                    <a:lnR>
                      <a:noFill/>
                    </a:lnR>
                    <a:lnT>
                      <a:noFill/>
                    </a:lnT>
                    <a:lnB>
                      <a:noFill/>
                    </a:lnB>
                  </a:tcPr>
                </a:tc>
                <a:extLst>
                  <a:ext uri="{0D108BD9-81ED-4DB2-BD59-A6C34878D82A}">
                    <a16:rowId xmlns:a16="http://schemas.microsoft.com/office/drawing/2014/main" val="3504540004"/>
                  </a:ext>
                </a:extLst>
              </a:tr>
              <a:tr h="1171576">
                <a:tc>
                  <a:txBody>
                    <a:bodyPr/>
                    <a:lstStyle/>
                    <a:p>
                      <a:endParaRPr lang="en-US" sz="3200" dirty="0">
                        <a:effectLst/>
                      </a:endParaRPr>
                    </a:p>
                  </a:txBody>
                  <a:tcPr marL="47625" marR="47625" marT="47625" marB="47625" anchor="ctr">
                    <a:lnL>
                      <a:noFill/>
                    </a:lnL>
                    <a:lnR>
                      <a:noFill/>
                    </a:lnR>
                    <a:lnT>
                      <a:noFill/>
                    </a:lnT>
                    <a:lnB>
                      <a:noFill/>
                    </a:lnB>
                  </a:tcPr>
                </a:tc>
                <a:tc>
                  <a:txBody>
                    <a:bodyPr/>
                    <a:lstStyle/>
                    <a:p>
                      <a:r>
                        <a:rPr lang="en-US" sz="3200">
                          <a:effectLst/>
                        </a:rPr>
                        <a:t>C)</a:t>
                      </a:r>
                    </a:p>
                  </a:txBody>
                  <a:tcPr marL="47625" marR="47625" marT="47625" marB="47625" anchor="ctr">
                    <a:lnL>
                      <a:noFill/>
                    </a:lnL>
                    <a:lnR>
                      <a:noFill/>
                    </a:lnR>
                    <a:lnT>
                      <a:noFill/>
                    </a:lnT>
                    <a:lnB>
                      <a:noFill/>
                    </a:lnB>
                  </a:tcPr>
                </a:tc>
                <a:tc>
                  <a:txBody>
                    <a:bodyPr/>
                    <a:lstStyle/>
                    <a:p>
                      <a:pPr algn="l"/>
                      <a:r>
                        <a:rPr lang="en-US" sz="3200">
                          <a:effectLst/>
                        </a:rPr>
                        <a:t>The current in each bulb remained the same even though another bulb was added.</a:t>
                      </a:r>
                    </a:p>
                  </a:txBody>
                  <a:tcPr marL="47625" marR="47625" marT="47625" marB="47625" anchor="ctr">
                    <a:lnL>
                      <a:noFill/>
                    </a:lnL>
                    <a:lnR>
                      <a:noFill/>
                    </a:lnR>
                    <a:lnT>
                      <a:noFill/>
                    </a:lnT>
                    <a:lnB>
                      <a:noFill/>
                    </a:lnB>
                  </a:tcPr>
                </a:tc>
                <a:tc>
                  <a:txBody>
                    <a:bodyPr/>
                    <a:lstStyle/>
                    <a:p>
                      <a:pPr algn="l"/>
                      <a:endParaRPr lang="en-US">
                        <a:effectLst/>
                      </a:endParaRPr>
                    </a:p>
                  </a:txBody>
                  <a:tcPr marL="47625" marR="47625" marT="47625" marB="47625" anchor="ctr">
                    <a:lnL>
                      <a:noFill/>
                    </a:lnL>
                    <a:lnR>
                      <a:noFill/>
                    </a:lnR>
                    <a:lnT>
                      <a:noFill/>
                    </a:lnT>
                    <a:lnB>
                      <a:noFill/>
                    </a:lnB>
                  </a:tcPr>
                </a:tc>
                <a:extLst>
                  <a:ext uri="{0D108BD9-81ED-4DB2-BD59-A6C34878D82A}">
                    <a16:rowId xmlns:a16="http://schemas.microsoft.com/office/drawing/2014/main" val="2640031474"/>
                  </a:ext>
                </a:extLst>
              </a:tr>
              <a:tr h="1171576">
                <a:tc>
                  <a:txBody>
                    <a:bodyPr/>
                    <a:lstStyle/>
                    <a:p>
                      <a:endParaRPr lang="en-US" sz="3200" dirty="0">
                        <a:effectLst/>
                      </a:endParaRPr>
                    </a:p>
                  </a:txBody>
                  <a:tcPr marL="47625" marR="47625" marT="47625" marB="47625" anchor="ctr">
                    <a:lnL>
                      <a:noFill/>
                    </a:lnL>
                    <a:lnR>
                      <a:noFill/>
                    </a:lnR>
                    <a:lnT>
                      <a:noFill/>
                    </a:lnT>
                    <a:lnB>
                      <a:noFill/>
                    </a:lnB>
                  </a:tcPr>
                </a:tc>
                <a:tc>
                  <a:txBody>
                    <a:bodyPr/>
                    <a:lstStyle/>
                    <a:p>
                      <a:r>
                        <a:rPr lang="en-US" sz="3200">
                          <a:effectLst/>
                        </a:rPr>
                        <a:t>D)</a:t>
                      </a:r>
                    </a:p>
                  </a:txBody>
                  <a:tcPr marL="47625" marR="47625" marT="47625" marB="47625" anchor="ctr">
                    <a:lnL>
                      <a:noFill/>
                    </a:lnL>
                    <a:lnR>
                      <a:noFill/>
                    </a:lnR>
                    <a:lnT>
                      <a:noFill/>
                    </a:lnT>
                    <a:lnB>
                      <a:noFill/>
                    </a:lnB>
                  </a:tcPr>
                </a:tc>
                <a:tc>
                  <a:txBody>
                    <a:bodyPr/>
                    <a:lstStyle/>
                    <a:p>
                      <a:pPr algn="l"/>
                      <a:r>
                        <a:rPr lang="en-US" sz="3200" dirty="0">
                          <a:effectLst/>
                        </a:rPr>
                        <a:t>The current in the fourth bulb is less than the current in the other three bulbs.</a:t>
                      </a:r>
                    </a:p>
                  </a:txBody>
                  <a:tcPr marL="47625" marR="47625" marT="47625" marB="47625" anchor="ctr">
                    <a:lnL>
                      <a:noFill/>
                    </a:lnL>
                    <a:lnR>
                      <a:noFill/>
                    </a:lnR>
                    <a:lnT>
                      <a:noFill/>
                    </a:lnT>
                    <a:lnB>
                      <a:noFill/>
                    </a:lnB>
                  </a:tcPr>
                </a:tc>
                <a:tc>
                  <a:txBody>
                    <a:bodyPr/>
                    <a:lstStyle/>
                    <a:p>
                      <a:pPr algn="l"/>
                      <a:endParaRPr lang="en-US" dirty="0">
                        <a:effectLst/>
                      </a:endParaRPr>
                    </a:p>
                  </a:txBody>
                  <a:tcPr marL="47625" marR="47625" marT="47625" marB="47625" anchor="ctr">
                    <a:lnL>
                      <a:noFill/>
                    </a:lnL>
                    <a:lnR>
                      <a:noFill/>
                    </a:lnR>
                    <a:lnT>
                      <a:noFill/>
                    </a:lnT>
                    <a:lnB>
                      <a:noFill/>
                    </a:lnB>
                  </a:tcPr>
                </a:tc>
                <a:extLst>
                  <a:ext uri="{0D108BD9-81ED-4DB2-BD59-A6C34878D82A}">
                    <a16:rowId xmlns:a16="http://schemas.microsoft.com/office/drawing/2014/main" val="3799562465"/>
                  </a:ext>
                </a:extLst>
              </a:tr>
            </a:tbl>
          </a:graphicData>
        </a:graphic>
      </p:graphicFrame>
      <p:sp>
        <p:nvSpPr>
          <p:cNvPr id="2" name="5-Point Star 1"/>
          <p:cNvSpPr/>
          <p:nvPr/>
        </p:nvSpPr>
        <p:spPr>
          <a:xfrm>
            <a:off x="976511" y="2187977"/>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81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60" y="1350933"/>
            <a:ext cx="11713418" cy="1325563"/>
          </a:xfrm>
        </p:spPr>
        <p:txBody>
          <a:bodyPr>
            <a:normAutofit fontScale="90000"/>
          </a:bodyPr>
          <a:lstStyle/>
          <a:p>
            <a:r>
              <a:rPr lang="en-US" dirty="0">
                <a:solidFill>
                  <a:srgbClr val="0000FF"/>
                </a:solidFill>
              </a:rPr>
              <a:t>A table has several directional compasses, several lengths of wire, an iron nail, a battery, an ammeter, a light bulb, a permanent magnet, and a rubber eraser. A student is asked to design an experiment to prove that a moving charge will produce a magnetic field. From the items on the table, which items can be used together to design such an experiment?</a:t>
            </a:r>
          </a:p>
        </p:txBody>
      </p:sp>
      <p:sp>
        <p:nvSpPr>
          <p:cNvPr id="4" name="Rectangle 3"/>
          <p:cNvSpPr/>
          <p:nvPr/>
        </p:nvSpPr>
        <p:spPr>
          <a:xfrm>
            <a:off x="473848" y="4075831"/>
            <a:ext cx="11504926" cy="2523768"/>
          </a:xfrm>
          <a:prstGeom prst="rect">
            <a:avLst/>
          </a:prstGeom>
        </p:spPr>
        <p:txBody>
          <a:bodyPr wrap="square">
            <a:spAutoFit/>
          </a:bodyPr>
          <a:lstStyle/>
          <a:p>
            <a:pPr marL="514350" indent="-514350">
              <a:spcBef>
                <a:spcPts val="600"/>
              </a:spcBef>
              <a:spcAft>
                <a:spcPts val="600"/>
              </a:spcAft>
              <a:buAutoNum type="alphaUcParenR"/>
            </a:pPr>
            <a:r>
              <a:rPr lang="en-US" sz="3200" dirty="0"/>
              <a:t>A battery, an iron nail, and a wire.		</a:t>
            </a:r>
          </a:p>
          <a:p>
            <a:pPr marL="514350" indent="-514350">
              <a:spcBef>
                <a:spcPts val="600"/>
              </a:spcBef>
              <a:spcAft>
                <a:spcPts val="600"/>
              </a:spcAft>
              <a:buAutoNum type="alphaUcParenR"/>
            </a:pPr>
            <a:r>
              <a:rPr lang="en-US" sz="3200" dirty="0"/>
              <a:t>A battery, a length of wire and a direction compass.	</a:t>
            </a:r>
          </a:p>
          <a:p>
            <a:pPr marL="514350" indent="-514350">
              <a:spcBef>
                <a:spcPts val="600"/>
              </a:spcBef>
              <a:spcAft>
                <a:spcPts val="600"/>
              </a:spcAft>
              <a:buAutoNum type="alphaUcParenR" startAt="3"/>
            </a:pPr>
            <a:r>
              <a:rPr lang="en-US" sz="3200" dirty="0"/>
              <a:t>a battery, a permanent magnet and a directional compass</a:t>
            </a:r>
          </a:p>
          <a:p>
            <a:pPr marL="514350" indent="-514350">
              <a:spcBef>
                <a:spcPts val="600"/>
              </a:spcBef>
              <a:spcAft>
                <a:spcPts val="600"/>
              </a:spcAft>
              <a:buAutoNum type="alphaUcParenR" startAt="3"/>
            </a:pPr>
            <a:r>
              <a:rPr lang="en-US" sz="3200" dirty="0"/>
              <a:t>a permanent magnet, a length of wire and a directional compass.</a:t>
            </a:r>
            <a:endParaRPr lang="en-US" dirty="0"/>
          </a:p>
        </p:txBody>
      </p:sp>
      <p:sp>
        <p:nvSpPr>
          <p:cNvPr id="5" name="5-Point Star 4"/>
          <p:cNvSpPr/>
          <p:nvPr/>
        </p:nvSpPr>
        <p:spPr>
          <a:xfrm>
            <a:off x="195900" y="4661477"/>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686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293" y="725324"/>
            <a:ext cx="10515600" cy="1325563"/>
          </a:xfrm>
        </p:spPr>
        <p:txBody>
          <a:bodyPr/>
          <a:lstStyle/>
          <a:p>
            <a:r>
              <a:rPr lang="en-US" dirty="0">
                <a:solidFill>
                  <a:srgbClr val="0000FF"/>
                </a:solidFill>
              </a:rPr>
              <a:t>A magnetic field is created by a charged particle that is</a:t>
            </a:r>
          </a:p>
        </p:txBody>
      </p:sp>
      <p:sp>
        <p:nvSpPr>
          <p:cNvPr id="4" name="Rectangle 3"/>
          <p:cNvSpPr/>
          <p:nvPr/>
        </p:nvSpPr>
        <p:spPr>
          <a:xfrm>
            <a:off x="1762699" y="2843676"/>
            <a:ext cx="8101544" cy="2877711"/>
          </a:xfrm>
          <a:prstGeom prst="rect">
            <a:avLst/>
          </a:prstGeom>
        </p:spPr>
        <p:txBody>
          <a:bodyPr wrap="square">
            <a:spAutoFit/>
          </a:bodyPr>
          <a:lstStyle/>
          <a:p>
            <a:pPr>
              <a:spcBef>
                <a:spcPts val="600"/>
              </a:spcBef>
              <a:spcAft>
                <a:spcPts val="1200"/>
              </a:spcAft>
            </a:pPr>
            <a:r>
              <a:rPr lang="en-US" dirty="0"/>
              <a:t>	</a:t>
            </a:r>
            <a:r>
              <a:rPr lang="en-US" sz="3400" dirty="0"/>
              <a:t>A)	balanced.		</a:t>
            </a:r>
          </a:p>
          <a:p>
            <a:pPr>
              <a:spcBef>
                <a:spcPts val="600"/>
              </a:spcBef>
              <a:spcAft>
                <a:spcPts val="1200"/>
              </a:spcAft>
            </a:pPr>
            <a:r>
              <a:rPr lang="en-US" sz="3400" dirty="0"/>
              <a:t>	B)	motionless.		</a:t>
            </a:r>
          </a:p>
          <a:p>
            <a:pPr>
              <a:spcBef>
                <a:spcPts val="600"/>
              </a:spcBef>
              <a:spcAft>
                <a:spcPts val="1200"/>
              </a:spcAft>
            </a:pPr>
            <a:r>
              <a:rPr lang="en-US" sz="3400" dirty="0"/>
              <a:t>	C)	moving.		</a:t>
            </a:r>
          </a:p>
          <a:p>
            <a:pPr>
              <a:spcBef>
                <a:spcPts val="600"/>
              </a:spcBef>
              <a:spcAft>
                <a:spcPts val="1200"/>
              </a:spcAft>
            </a:pPr>
            <a:r>
              <a:rPr lang="en-US" sz="3400" dirty="0"/>
              <a:t>	D)	unbalanced.</a:t>
            </a:r>
            <a:r>
              <a:rPr lang="en-US" dirty="0"/>
              <a:t>		</a:t>
            </a:r>
          </a:p>
        </p:txBody>
      </p:sp>
      <p:sp>
        <p:nvSpPr>
          <p:cNvPr id="5" name="5-Point Star 4"/>
          <p:cNvSpPr/>
          <p:nvPr/>
        </p:nvSpPr>
        <p:spPr>
          <a:xfrm>
            <a:off x="2299769" y="4282324"/>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07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The south pole of a bar magnet will repel</a:t>
            </a:r>
          </a:p>
        </p:txBody>
      </p:sp>
      <p:pic>
        <p:nvPicPr>
          <p:cNvPr id="4" name="Picture 3"/>
          <p:cNvPicPr>
            <a:picLocks noChangeAspect="1"/>
          </p:cNvPicPr>
          <p:nvPr/>
        </p:nvPicPr>
        <p:blipFill>
          <a:blip r:embed="rId2"/>
          <a:stretch>
            <a:fillRect/>
          </a:stretch>
        </p:blipFill>
        <p:spPr>
          <a:xfrm>
            <a:off x="2800831" y="1485170"/>
            <a:ext cx="6388100" cy="1562100"/>
          </a:xfrm>
          <a:prstGeom prst="rect">
            <a:avLst/>
          </a:prstGeom>
        </p:spPr>
      </p:pic>
      <p:sp>
        <p:nvSpPr>
          <p:cNvPr id="5" name="Rectangle 4"/>
          <p:cNvSpPr/>
          <p:nvPr/>
        </p:nvSpPr>
        <p:spPr>
          <a:xfrm>
            <a:off x="887271" y="3348067"/>
            <a:ext cx="9935319" cy="3277820"/>
          </a:xfrm>
          <a:prstGeom prst="rect">
            <a:avLst/>
          </a:prstGeom>
        </p:spPr>
        <p:txBody>
          <a:bodyPr wrap="square">
            <a:spAutoFit/>
          </a:bodyPr>
          <a:lstStyle/>
          <a:p>
            <a:pPr>
              <a:spcBef>
                <a:spcPts val="600"/>
              </a:spcBef>
              <a:spcAft>
                <a:spcPts val="1200"/>
              </a:spcAft>
            </a:pPr>
            <a:r>
              <a:rPr lang="en-US" dirty="0"/>
              <a:t>	</a:t>
            </a:r>
            <a:r>
              <a:rPr lang="en-US" sz="3600" dirty="0"/>
              <a:t>A)	a paper clip.		</a:t>
            </a:r>
          </a:p>
          <a:p>
            <a:pPr>
              <a:spcBef>
                <a:spcPts val="600"/>
              </a:spcBef>
              <a:spcAft>
                <a:spcPts val="1200"/>
              </a:spcAft>
            </a:pPr>
            <a:r>
              <a:rPr lang="en-US" sz="3600" dirty="0"/>
              <a:t>	B)	iron filings.		</a:t>
            </a:r>
          </a:p>
          <a:p>
            <a:pPr>
              <a:spcBef>
                <a:spcPts val="600"/>
              </a:spcBef>
              <a:spcAft>
                <a:spcPts val="1200"/>
              </a:spcAft>
            </a:pPr>
            <a:r>
              <a:rPr lang="en-US" sz="3600" dirty="0"/>
              <a:t>	C)	the south pole of another bar magnet.	</a:t>
            </a:r>
          </a:p>
          <a:p>
            <a:pPr>
              <a:spcBef>
                <a:spcPts val="600"/>
              </a:spcBef>
              <a:spcAft>
                <a:spcPts val="1200"/>
              </a:spcAft>
            </a:pPr>
            <a:r>
              <a:rPr lang="en-US" sz="3600" dirty="0"/>
              <a:t>	D)	the north pole of another bar magnet.	</a:t>
            </a:r>
            <a:r>
              <a:rPr lang="en-US" dirty="0"/>
              <a:t>	</a:t>
            </a:r>
          </a:p>
        </p:txBody>
      </p:sp>
      <p:sp>
        <p:nvSpPr>
          <p:cNvPr id="6" name="5-Point Star 5"/>
          <p:cNvSpPr/>
          <p:nvPr/>
        </p:nvSpPr>
        <p:spPr>
          <a:xfrm>
            <a:off x="1484758" y="4870017"/>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705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519" y="365125"/>
            <a:ext cx="10993175" cy="1325563"/>
          </a:xfrm>
        </p:spPr>
        <p:txBody>
          <a:bodyPr/>
          <a:lstStyle/>
          <a:p>
            <a:r>
              <a:rPr lang="en-US" dirty="0">
                <a:solidFill>
                  <a:srgbClr val="0000FF"/>
                </a:solidFill>
              </a:rPr>
              <a:t>Which property of magnets is being shown in the picture?</a:t>
            </a:r>
          </a:p>
        </p:txBody>
      </p:sp>
      <p:pic>
        <p:nvPicPr>
          <p:cNvPr id="6" name="Picture 5"/>
          <p:cNvPicPr>
            <a:picLocks noChangeAspect="1"/>
          </p:cNvPicPr>
          <p:nvPr/>
        </p:nvPicPr>
        <p:blipFill rotWithShape="1">
          <a:blip r:embed="rId2"/>
          <a:srcRect l="5003" r="14335"/>
          <a:stretch/>
        </p:blipFill>
        <p:spPr>
          <a:xfrm>
            <a:off x="7031841" y="1346006"/>
            <a:ext cx="4757394" cy="4758420"/>
          </a:xfrm>
          <a:prstGeom prst="rect">
            <a:avLst/>
          </a:prstGeom>
        </p:spPr>
      </p:pic>
      <p:sp>
        <p:nvSpPr>
          <p:cNvPr id="7" name="Rectangle 6"/>
          <p:cNvSpPr/>
          <p:nvPr/>
        </p:nvSpPr>
        <p:spPr>
          <a:xfrm>
            <a:off x="511754" y="2161091"/>
            <a:ext cx="7183471" cy="4524315"/>
          </a:xfrm>
          <a:prstGeom prst="rect">
            <a:avLst/>
          </a:prstGeom>
        </p:spPr>
        <p:txBody>
          <a:bodyPr wrap="square">
            <a:spAutoFit/>
          </a:bodyPr>
          <a:lstStyle/>
          <a:p>
            <a:pPr marL="342900" indent="-342900">
              <a:buAutoNum type="alphaUcParenR"/>
            </a:pPr>
            <a:r>
              <a:rPr lang="en-US" sz="3200" dirty="0"/>
              <a:t> Like poles and opposite poles repel.		</a:t>
            </a:r>
          </a:p>
          <a:p>
            <a:pPr marL="342900" indent="-342900">
              <a:buAutoNum type="alphaUcParenR"/>
            </a:pPr>
            <a:r>
              <a:rPr lang="en-US" sz="3200" dirty="0"/>
              <a:t> Like poles and opposite poles attract.		</a:t>
            </a:r>
          </a:p>
          <a:p>
            <a:pPr marL="342900" indent="-342900">
              <a:buAutoNum type="alphaUcParenR" startAt="3"/>
            </a:pPr>
            <a:r>
              <a:rPr lang="en-US" sz="3200" dirty="0"/>
              <a:t> Like poles repel and opposite poles attract.		</a:t>
            </a:r>
          </a:p>
          <a:p>
            <a:endParaRPr lang="en-US" sz="3200" dirty="0"/>
          </a:p>
          <a:p>
            <a:pPr marL="342900" indent="-342900">
              <a:buAutoNum type="alphaUcParenR" startAt="3"/>
            </a:pPr>
            <a:r>
              <a:rPr lang="en-US" sz="3200" dirty="0"/>
              <a:t> Like poles attract and opposite poles repel.	</a:t>
            </a:r>
            <a:r>
              <a:rPr lang="en-US" dirty="0"/>
              <a:t>	</a:t>
            </a:r>
          </a:p>
        </p:txBody>
      </p:sp>
      <p:sp>
        <p:nvSpPr>
          <p:cNvPr id="5" name="5-Point Star 4"/>
          <p:cNvSpPr/>
          <p:nvPr/>
        </p:nvSpPr>
        <p:spPr>
          <a:xfrm>
            <a:off x="151632" y="4035871"/>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623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659" y="516789"/>
            <a:ext cx="11125851" cy="1985648"/>
          </a:xfrm>
        </p:spPr>
        <p:txBody>
          <a:bodyPr>
            <a:normAutofit fontScale="90000"/>
          </a:bodyPr>
          <a:lstStyle/>
          <a:p>
            <a:r>
              <a:rPr lang="en-US" dirty="0">
                <a:solidFill>
                  <a:srgbClr val="0000FF"/>
                </a:solidFill>
              </a:rPr>
              <a:t>Magnets and electromagnets can both be used to pick up metal items like iron nails. Even though they are similar, there are differences between magnets and electromagnets. An example of one of these differences is that</a:t>
            </a:r>
          </a:p>
        </p:txBody>
      </p:sp>
      <p:sp>
        <p:nvSpPr>
          <p:cNvPr id="4" name="Rectangle 3"/>
          <p:cNvSpPr/>
          <p:nvPr/>
        </p:nvSpPr>
        <p:spPr>
          <a:xfrm>
            <a:off x="625474" y="2862530"/>
            <a:ext cx="11031083" cy="3785652"/>
          </a:xfrm>
          <a:prstGeom prst="rect">
            <a:avLst/>
          </a:prstGeom>
        </p:spPr>
        <p:txBody>
          <a:bodyPr wrap="square">
            <a:spAutoFit/>
          </a:bodyPr>
          <a:lstStyle/>
          <a:p>
            <a:pPr marL="342900" indent="-342900">
              <a:buAutoNum type="alphaUcParenR"/>
            </a:pPr>
            <a:r>
              <a:rPr lang="en-US" sz="3000" dirty="0"/>
              <a:t> a magnet will pick up items that can't be picked up by an electromagnet.		</a:t>
            </a:r>
          </a:p>
          <a:p>
            <a:pPr marL="342900" indent="-342900">
              <a:buAutoNum type="alphaUcParenR"/>
            </a:pPr>
            <a:r>
              <a:rPr lang="en-US" sz="3000" dirty="0"/>
              <a:t> an electromagnet will pick up items that can't be picked up by an magnet.		</a:t>
            </a:r>
          </a:p>
          <a:p>
            <a:pPr marL="342900" indent="-342900">
              <a:buAutoNum type="alphaUcParenR" startAt="3"/>
            </a:pPr>
            <a:r>
              <a:rPr lang="en-US" sz="3000" dirty="0"/>
              <a:t> electromagnets have a set strength, while the strength of a magnet can be adjusted.		</a:t>
            </a:r>
          </a:p>
          <a:p>
            <a:pPr marL="342900" indent="-342900">
              <a:buAutoNum type="alphaUcParenR" startAt="3"/>
            </a:pPr>
            <a:r>
              <a:rPr lang="en-US" sz="3000" dirty="0"/>
              <a:t> magnets have a set strength, while the strength of an electromagnet can be adjusted.</a:t>
            </a:r>
            <a:r>
              <a:rPr lang="en-US" dirty="0"/>
              <a:t>		</a:t>
            </a:r>
          </a:p>
        </p:txBody>
      </p:sp>
      <p:sp>
        <p:nvSpPr>
          <p:cNvPr id="5" name="5-Point Star 4"/>
          <p:cNvSpPr/>
          <p:nvPr/>
        </p:nvSpPr>
        <p:spPr>
          <a:xfrm>
            <a:off x="328578" y="5628335"/>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51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659" y="365125"/>
            <a:ext cx="11201666" cy="1325563"/>
          </a:xfrm>
        </p:spPr>
        <p:txBody>
          <a:bodyPr/>
          <a:lstStyle/>
          <a:p>
            <a:r>
              <a:rPr lang="en-US" dirty="0">
                <a:solidFill>
                  <a:srgbClr val="0000FF"/>
                </a:solidFill>
              </a:rPr>
              <a:t>Which pair of magnets will ATTRACT each other?</a:t>
            </a:r>
          </a:p>
        </p:txBody>
      </p:sp>
      <p:sp>
        <p:nvSpPr>
          <p:cNvPr id="4" name="Rectangle 3"/>
          <p:cNvSpPr/>
          <p:nvPr/>
        </p:nvSpPr>
        <p:spPr>
          <a:xfrm>
            <a:off x="1023503" y="1554544"/>
            <a:ext cx="8472326" cy="3170099"/>
          </a:xfrm>
          <a:prstGeom prst="rect">
            <a:avLst/>
          </a:prstGeom>
        </p:spPr>
        <p:txBody>
          <a:bodyPr wrap="square">
            <a:spAutoFit/>
          </a:bodyPr>
          <a:lstStyle/>
          <a:p>
            <a:r>
              <a:rPr lang="en-US" sz="4000" dirty="0"/>
              <a:t>A)					     B)			</a:t>
            </a:r>
          </a:p>
          <a:p>
            <a:r>
              <a:rPr lang="en-US" sz="4000" dirty="0"/>
              <a:t>	</a:t>
            </a:r>
          </a:p>
          <a:p>
            <a:endParaRPr lang="en-US" sz="4000" dirty="0"/>
          </a:p>
          <a:p>
            <a:endParaRPr lang="en-US" sz="4000" dirty="0"/>
          </a:p>
          <a:p>
            <a:r>
              <a:rPr lang="en-US" sz="4000" dirty="0"/>
              <a:t>C)					  D)	</a:t>
            </a:r>
            <a:r>
              <a:rPr lang="en-US" dirty="0"/>
              <a:t>		</a:t>
            </a:r>
          </a:p>
        </p:txBody>
      </p:sp>
      <p:pic>
        <p:nvPicPr>
          <p:cNvPr id="5" name="Picture 4"/>
          <p:cNvPicPr>
            <a:picLocks noChangeAspect="1"/>
          </p:cNvPicPr>
          <p:nvPr/>
        </p:nvPicPr>
        <p:blipFill>
          <a:blip r:embed="rId2"/>
          <a:stretch>
            <a:fillRect/>
          </a:stretch>
        </p:blipFill>
        <p:spPr>
          <a:xfrm>
            <a:off x="1704331" y="1554543"/>
            <a:ext cx="3830164" cy="995843"/>
          </a:xfrm>
          <a:prstGeom prst="rect">
            <a:avLst/>
          </a:prstGeom>
        </p:spPr>
      </p:pic>
      <p:pic>
        <p:nvPicPr>
          <p:cNvPr id="6" name="Picture 5"/>
          <p:cNvPicPr>
            <a:picLocks noChangeAspect="1"/>
          </p:cNvPicPr>
          <p:nvPr/>
        </p:nvPicPr>
        <p:blipFill>
          <a:blip r:embed="rId3"/>
          <a:stretch>
            <a:fillRect/>
          </a:stretch>
        </p:blipFill>
        <p:spPr>
          <a:xfrm>
            <a:off x="6844627" y="1589351"/>
            <a:ext cx="3722658" cy="856211"/>
          </a:xfrm>
          <a:prstGeom prst="rect">
            <a:avLst/>
          </a:prstGeom>
        </p:spPr>
      </p:pic>
      <p:pic>
        <p:nvPicPr>
          <p:cNvPr id="7" name="Picture 6"/>
          <p:cNvPicPr>
            <a:picLocks noChangeAspect="1"/>
          </p:cNvPicPr>
          <p:nvPr/>
        </p:nvPicPr>
        <p:blipFill>
          <a:blip r:embed="rId4"/>
          <a:stretch>
            <a:fillRect/>
          </a:stretch>
        </p:blipFill>
        <p:spPr>
          <a:xfrm>
            <a:off x="1613388" y="3697717"/>
            <a:ext cx="2954466" cy="2895377"/>
          </a:xfrm>
          <a:prstGeom prst="rect">
            <a:avLst/>
          </a:prstGeom>
        </p:spPr>
      </p:pic>
      <p:pic>
        <p:nvPicPr>
          <p:cNvPr id="8" name="Picture 7"/>
          <p:cNvPicPr>
            <a:picLocks noChangeAspect="1"/>
          </p:cNvPicPr>
          <p:nvPr/>
        </p:nvPicPr>
        <p:blipFill>
          <a:blip r:embed="rId5"/>
          <a:stretch>
            <a:fillRect/>
          </a:stretch>
        </p:blipFill>
        <p:spPr>
          <a:xfrm>
            <a:off x="6503452" y="3703975"/>
            <a:ext cx="3049234" cy="3018742"/>
          </a:xfrm>
          <a:prstGeom prst="rect">
            <a:avLst/>
          </a:prstGeom>
        </p:spPr>
      </p:pic>
      <p:sp>
        <p:nvSpPr>
          <p:cNvPr id="9" name="5-Point Star 8"/>
          <p:cNvSpPr/>
          <p:nvPr/>
        </p:nvSpPr>
        <p:spPr>
          <a:xfrm>
            <a:off x="5976797" y="1628226"/>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69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All of the arrows in the bar magnet are pointing in the same direction to represent that</a:t>
            </a:r>
          </a:p>
        </p:txBody>
      </p:sp>
      <p:pic>
        <p:nvPicPr>
          <p:cNvPr id="4" name="Picture 3"/>
          <p:cNvPicPr>
            <a:picLocks noChangeAspect="1"/>
          </p:cNvPicPr>
          <p:nvPr/>
        </p:nvPicPr>
        <p:blipFill>
          <a:blip r:embed="rId2"/>
          <a:stretch>
            <a:fillRect/>
          </a:stretch>
        </p:blipFill>
        <p:spPr>
          <a:xfrm>
            <a:off x="2987632" y="1758185"/>
            <a:ext cx="6388100" cy="1562100"/>
          </a:xfrm>
          <a:prstGeom prst="rect">
            <a:avLst/>
          </a:prstGeom>
        </p:spPr>
      </p:pic>
      <p:sp>
        <p:nvSpPr>
          <p:cNvPr id="5" name="Rectangle 4"/>
          <p:cNvSpPr/>
          <p:nvPr/>
        </p:nvSpPr>
        <p:spPr>
          <a:xfrm>
            <a:off x="681040" y="3607303"/>
            <a:ext cx="10786204" cy="2800767"/>
          </a:xfrm>
          <a:prstGeom prst="rect">
            <a:avLst/>
          </a:prstGeom>
        </p:spPr>
        <p:txBody>
          <a:bodyPr wrap="square">
            <a:spAutoFit/>
          </a:bodyPr>
          <a:lstStyle/>
          <a:p>
            <a:pPr marL="514350" indent="-514350">
              <a:spcBef>
                <a:spcPts val="600"/>
              </a:spcBef>
              <a:spcAft>
                <a:spcPts val="600"/>
              </a:spcAft>
              <a:buAutoNum type="alphaUcParenR"/>
            </a:pPr>
            <a:r>
              <a:rPr lang="en-US" sz="3200" dirty="0"/>
              <a:t>all of the metals are </a:t>
            </a:r>
            <a:r>
              <a:rPr lang="en-US" sz="3200" dirty="0" err="1"/>
              <a:t>crystally</a:t>
            </a:r>
            <a:r>
              <a:rPr lang="en-US" sz="3200" dirty="0"/>
              <a:t> aligned.		</a:t>
            </a:r>
          </a:p>
          <a:p>
            <a:pPr marL="514350" indent="-514350">
              <a:spcBef>
                <a:spcPts val="600"/>
              </a:spcBef>
              <a:spcAft>
                <a:spcPts val="600"/>
              </a:spcAft>
              <a:buAutoNum type="alphaUcParenR"/>
            </a:pPr>
            <a:r>
              <a:rPr lang="en-US" sz="3200" dirty="0"/>
              <a:t>all of the atoms are pointing in the same direction.</a:t>
            </a:r>
          </a:p>
          <a:p>
            <a:pPr marL="514350" indent="-514350">
              <a:spcBef>
                <a:spcPts val="600"/>
              </a:spcBef>
              <a:spcAft>
                <a:spcPts val="600"/>
              </a:spcAft>
              <a:buAutoNum type="alphaUcParenR" startAt="3"/>
            </a:pPr>
            <a:r>
              <a:rPr lang="en-US" sz="3200" dirty="0"/>
              <a:t>all of the electricity is flowing in the same direction.</a:t>
            </a:r>
          </a:p>
          <a:p>
            <a:pPr marL="514350" indent="-514350">
              <a:spcBef>
                <a:spcPts val="600"/>
              </a:spcBef>
              <a:spcAft>
                <a:spcPts val="600"/>
              </a:spcAft>
              <a:buAutoNum type="alphaUcParenR" startAt="3"/>
            </a:pPr>
            <a:r>
              <a:rPr lang="en-US" sz="3200" dirty="0"/>
              <a:t>all of the unpaired electrons spinning in the same direction.</a:t>
            </a:r>
            <a:r>
              <a:rPr lang="en-US" dirty="0"/>
              <a:t>		</a:t>
            </a:r>
          </a:p>
        </p:txBody>
      </p:sp>
      <p:sp>
        <p:nvSpPr>
          <p:cNvPr id="6" name="5-Point Star 5"/>
          <p:cNvSpPr/>
          <p:nvPr/>
        </p:nvSpPr>
        <p:spPr>
          <a:xfrm>
            <a:off x="404395" y="5476668"/>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24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503" y="1193334"/>
            <a:ext cx="11559277" cy="1325563"/>
          </a:xfrm>
        </p:spPr>
        <p:txBody>
          <a:bodyPr>
            <a:noAutofit/>
          </a:bodyPr>
          <a:lstStyle/>
          <a:p>
            <a:r>
              <a:rPr lang="en-US" sz="3400" dirty="0">
                <a:solidFill>
                  <a:srgbClr val="0000FF"/>
                </a:solidFill>
              </a:rPr>
              <a:t>Mr. Smith challenged his students to create an electromagnet that will pick up more paper clips than anyone else in the class. Timmy is very excited and begins to collect all of the necessary materials. He finds a D-cell battery, an iron nail, and a large roll of copper wire. What could Timmy do, using just these materials, to increase the strength of his electromagnet to pick up the maximum amount of paper clips?</a:t>
            </a:r>
          </a:p>
        </p:txBody>
      </p:sp>
      <p:sp>
        <p:nvSpPr>
          <p:cNvPr id="4" name="Rectangle 3"/>
          <p:cNvSpPr/>
          <p:nvPr/>
        </p:nvSpPr>
        <p:spPr>
          <a:xfrm>
            <a:off x="537620" y="3631795"/>
            <a:ext cx="11264773" cy="3016210"/>
          </a:xfrm>
          <a:prstGeom prst="rect">
            <a:avLst/>
          </a:prstGeom>
        </p:spPr>
        <p:txBody>
          <a:bodyPr wrap="square">
            <a:spAutoFit/>
          </a:bodyPr>
          <a:lstStyle/>
          <a:p>
            <a:pPr marL="514350" indent="-514350">
              <a:spcBef>
                <a:spcPts val="600"/>
              </a:spcBef>
              <a:spcAft>
                <a:spcPts val="600"/>
              </a:spcAft>
              <a:buAutoNum type="alphaUcParenR"/>
            </a:pPr>
            <a:r>
              <a:rPr lang="en-US" sz="3200" dirty="0"/>
              <a:t>cut the iron nail in half to use as the core		</a:t>
            </a:r>
          </a:p>
          <a:p>
            <a:pPr marL="514350" indent="-514350">
              <a:spcBef>
                <a:spcPts val="600"/>
              </a:spcBef>
              <a:spcAft>
                <a:spcPts val="600"/>
              </a:spcAft>
              <a:buAutoNum type="alphaUcParenR"/>
            </a:pPr>
            <a:r>
              <a:rPr lang="en-US" sz="3200" dirty="0"/>
              <a:t>only attach the battery to one end of the nail		</a:t>
            </a:r>
          </a:p>
          <a:p>
            <a:pPr marL="514350" indent="-514350">
              <a:spcBef>
                <a:spcPts val="600"/>
              </a:spcBef>
              <a:spcAft>
                <a:spcPts val="600"/>
              </a:spcAft>
              <a:buAutoNum type="alphaUcParenR" startAt="3"/>
            </a:pPr>
            <a:r>
              <a:rPr lang="en-US" sz="3200" dirty="0"/>
              <a:t>increase the number of coils of copper he puts around the nail</a:t>
            </a:r>
          </a:p>
          <a:p>
            <a:pPr marL="514350" indent="-514350">
              <a:spcBef>
                <a:spcPts val="600"/>
              </a:spcBef>
              <a:spcAft>
                <a:spcPts val="600"/>
              </a:spcAft>
              <a:buAutoNum type="alphaUcParenR" startAt="3"/>
            </a:pPr>
            <a:r>
              <a:rPr lang="en-US" sz="3200" dirty="0"/>
              <a:t>decrease the number of coils of copper wire he puts around the nail</a:t>
            </a:r>
            <a:r>
              <a:rPr lang="en-US" dirty="0"/>
              <a:t>		</a:t>
            </a:r>
          </a:p>
        </p:txBody>
      </p:sp>
      <p:sp>
        <p:nvSpPr>
          <p:cNvPr id="5" name="5-Point Star 4"/>
          <p:cNvSpPr/>
          <p:nvPr/>
        </p:nvSpPr>
        <p:spPr>
          <a:xfrm>
            <a:off x="214854" y="4870015"/>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5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00FF"/>
                </a:solidFill>
              </a:rPr>
              <a:t>In order to produce an electric current in a coil of wire, a magnetic field through the coil must be</a:t>
            </a:r>
          </a:p>
        </p:txBody>
      </p:sp>
      <p:sp>
        <p:nvSpPr>
          <p:cNvPr id="4" name="Rectangle 3"/>
          <p:cNvSpPr/>
          <p:nvPr/>
        </p:nvSpPr>
        <p:spPr>
          <a:xfrm>
            <a:off x="1932681" y="2318974"/>
            <a:ext cx="7376977" cy="3000821"/>
          </a:xfrm>
          <a:prstGeom prst="rect">
            <a:avLst/>
          </a:prstGeom>
        </p:spPr>
        <p:txBody>
          <a:bodyPr wrap="square">
            <a:spAutoFit/>
          </a:bodyPr>
          <a:lstStyle/>
          <a:p>
            <a:pPr>
              <a:spcBef>
                <a:spcPts val="600"/>
              </a:spcBef>
              <a:spcAft>
                <a:spcPts val="1200"/>
              </a:spcAft>
            </a:pPr>
            <a:r>
              <a:rPr lang="en-US" dirty="0"/>
              <a:t>	</a:t>
            </a:r>
            <a:r>
              <a:rPr lang="en-US" sz="3600" dirty="0"/>
              <a:t>A)	moving.		</a:t>
            </a:r>
          </a:p>
          <a:p>
            <a:pPr>
              <a:spcBef>
                <a:spcPts val="600"/>
              </a:spcBef>
              <a:spcAft>
                <a:spcPts val="1200"/>
              </a:spcAft>
            </a:pPr>
            <a:r>
              <a:rPr lang="en-US" sz="3600" dirty="0"/>
              <a:t>	B)	negative.		</a:t>
            </a:r>
          </a:p>
          <a:p>
            <a:pPr>
              <a:spcBef>
                <a:spcPts val="600"/>
              </a:spcBef>
              <a:spcAft>
                <a:spcPts val="1200"/>
              </a:spcAft>
            </a:pPr>
            <a:r>
              <a:rPr lang="en-US" sz="3600" dirty="0"/>
              <a:t>	C)	neutralized.		</a:t>
            </a:r>
          </a:p>
          <a:p>
            <a:pPr>
              <a:spcBef>
                <a:spcPts val="600"/>
              </a:spcBef>
              <a:spcAft>
                <a:spcPts val="1200"/>
              </a:spcAft>
            </a:pPr>
            <a:r>
              <a:rPr lang="en-US" sz="3600" dirty="0"/>
              <a:t>	D)	positive.	</a:t>
            </a:r>
            <a:r>
              <a:rPr lang="en-US" dirty="0"/>
              <a:t>	</a:t>
            </a:r>
          </a:p>
        </p:txBody>
      </p:sp>
      <p:sp>
        <p:nvSpPr>
          <p:cNvPr id="5" name="5-Point Star 4"/>
          <p:cNvSpPr/>
          <p:nvPr/>
        </p:nvSpPr>
        <p:spPr>
          <a:xfrm>
            <a:off x="2584076" y="2178003"/>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53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Which set of magnets correctly shows us that like poles repel?</a:t>
            </a:r>
          </a:p>
        </p:txBody>
      </p:sp>
      <p:pic>
        <p:nvPicPr>
          <p:cNvPr id="4" name="Picture 3"/>
          <p:cNvPicPr>
            <a:picLocks noChangeAspect="1"/>
          </p:cNvPicPr>
          <p:nvPr/>
        </p:nvPicPr>
        <p:blipFill>
          <a:blip r:embed="rId2"/>
          <a:stretch>
            <a:fillRect/>
          </a:stretch>
        </p:blipFill>
        <p:spPr>
          <a:xfrm>
            <a:off x="2094892" y="1795114"/>
            <a:ext cx="7108353" cy="4680252"/>
          </a:xfrm>
          <a:prstGeom prst="rect">
            <a:avLst/>
          </a:prstGeom>
        </p:spPr>
      </p:pic>
      <p:sp>
        <p:nvSpPr>
          <p:cNvPr id="5" name="5-Point Star 4"/>
          <p:cNvSpPr/>
          <p:nvPr/>
        </p:nvSpPr>
        <p:spPr>
          <a:xfrm>
            <a:off x="1712203" y="3031106"/>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950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45480626"/>
              </p:ext>
            </p:extLst>
          </p:nvPr>
        </p:nvGraphicFramePr>
        <p:xfrm>
          <a:off x="876299" y="-10636"/>
          <a:ext cx="10515600" cy="2125186"/>
        </p:xfrm>
        <a:graphic>
          <a:graphicData uri="http://schemas.openxmlformats.org/drawingml/2006/table">
            <a:tbl>
              <a:tblPr/>
              <a:tblGrid>
                <a:gridCol w="10515600">
                  <a:extLst>
                    <a:ext uri="{9D8B030D-6E8A-4147-A177-3AD203B41FA5}">
                      <a16:colId xmlns:a16="http://schemas.microsoft.com/office/drawing/2014/main" val="2106807007"/>
                    </a:ext>
                  </a:extLst>
                </a:gridCol>
              </a:tblGrid>
              <a:tr h="2125186">
                <a:tc>
                  <a:txBody>
                    <a:bodyPr/>
                    <a:lstStyle/>
                    <a:p>
                      <a:br>
                        <a:rPr lang="en-US" sz="2600" dirty="0">
                          <a:solidFill>
                            <a:srgbClr val="5196CF"/>
                          </a:solidFill>
                          <a:effectLst/>
                          <a:latin typeface="PTSansRegular"/>
                          <a:hlinkClick r:id="rId2"/>
                        </a:rPr>
                      </a:br>
                      <a:r>
                        <a:rPr lang="en-US" sz="3400" b="0" i="0" kern="1200" dirty="0">
                          <a:solidFill>
                            <a:srgbClr val="0000FF"/>
                          </a:solidFill>
                          <a:effectLst/>
                          <a:latin typeface="+mn-lt"/>
                          <a:ea typeface="+mn-ea"/>
                          <a:cs typeface="+mn-cs"/>
                        </a:rPr>
                        <a:t>One advantage to using this form of circuit is that</a:t>
                      </a:r>
                      <a:endParaRPr lang="en-US" sz="3400" dirty="0">
                        <a:solidFill>
                          <a:srgbClr val="0000FF"/>
                        </a:solidFill>
                        <a:effectLst/>
                        <a:latin typeface="PTSansRegular"/>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76948517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3468336678"/>
              </p:ext>
            </p:extLst>
          </p:nvPr>
        </p:nvGraphicFramePr>
        <p:xfrm>
          <a:off x="330174" y="1005907"/>
          <a:ext cx="7753350" cy="5814116"/>
        </p:xfrm>
        <a:graphic>
          <a:graphicData uri="http://schemas.openxmlformats.org/drawingml/2006/table">
            <a:tbl>
              <a:tblPr/>
              <a:tblGrid>
                <a:gridCol w="552933">
                  <a:extLst>
                    <a:ext uri="{9D8B030D-6E8A-4147-A177-3AD203B41FA5}">
                      <a16:colId xmlns:a16="http://schemas.microsoft.com/office/drawing/2014/main" val="1238510849"/>
                    </a:ext>
                  </a:extLst>
                </a:gridCol>
                <a:gridCol w="614370">
                  <a:extLst>
                    <a:ext uri="{9D8B030D-6E8A-4147-A177-3AD203B41FA5}">
                      <a16:colId xmlns:a16="http://schemas.microsoft.com/office/drawing/2014/main" val="1831508744"/>
                    </a:ext>
                  </a:extLst>
                </a:gridCol>
                <a:gridCol w="5725929">
                  <a:extLst>
                    <a:ext uri="{9D8B030D-6E8A-4147-A177-3AD203B41FA5}">
                      <a16:colId xmlns:a16="http://schemas.microsoft.com/office/drawing/2014/main" val="2034345312"/>
                    </a:ext>
                  </a:extLst>
                </a:gridCol>
                <a:gridCol w="860118">
                  <a:extLst>
                    <a:ext uri="{9D8B030D-6E8A-4147-A177-3AD203B41FA5}">
                      <a16:colId xmlns:a16="http://schemas.microsoft.com/office/drawing/2014/main" val="2914295379"/>
                    </a:ext>
                  </a:extLst>
                </a:gridCol>
              </a:tblGrid>
              <a:tr h="1183621">
                <a:tc>
                  <a:txBody>
                    <a:bodyPr/>
                    <a:lstStyle/>
                    <a:p>
                      <a:endParaRPr lang="en-US" sz="2600" dirty="0">
                        <a:effectLst/>
                      </a:endParaRPr>
                    </a:p>
                  </a:txBody>
                  <a:tcPr marL="47625" marR="47625" marT="47625" marB="47625" anchor="ctr">
                    <a:lnL>
                      <a:noFill/>
                    </a:lnL>
                    <a:lnR>
                      <a:noFill/>
                    </a:lnR>
                    <a:lnT>
                      <a:noFill/>
                    </a:lnT>
                    <a:lnB>
                      <a:noFill/>
                    </a:lnB>
                    <a:solidFill>
                      <a:srgbClr val="FFFFFF"/>
                    </a:solidFill>
                  </a:tcPr>
                </a:tc>
                <a:tc>
                  <a:txBody>
                    <a:bodyPr/>
                    <a:lstStyle/>
                    <a:p>
                      <a:r>
                        <a:rPr lang="en-US" sz="2800">
                          <a:effectLst/>
                        </a:rPr>
                        <a:t>A)</a:t>
                      </a:r>
                    </a:p>
                  </a:txBody>
                  <a:tcPr marL="47625" marR="47625" marT="47625" marB="47625" anchor="ctr">
                    <a:lnL>
                      <a:noFill/>
                    </a:lnL>
                    <a:lnR>
                      <a:noFill/>
                    </a:lnR>
                    <a:lnT>
                      <a:noFill/>
                    </a:lnT>
                    <a:lnB>
                      <a:noFill/>
                    </a:lnB>
                    <a:solidFill>
                      <a:srgbClr val="FFFFFF"/>
                    </a:solidFill>
                  </a:tcPr>
                </a:tc>
                <a:tc>
                  <a:txBody>
                    <a:bodyPr/>
                    <a:lstStyle/>
                    <a:p>
                      <a:pPr algn="l"/>
                      <a:r>
                        <a:rPr lang="en-US" sz="2800" dirty="0">
                          <a:effectLst/>
                        </a:rPr>
                        <a:t>voltage available to each light remains constant regardless of the number of lights that are on.</a:t>
                      </a:r>
                    </a:p>
                  </a:txBody>
                  <a:tcPr marL="47625" marR="47625" marT="47625" marB="47625" anchor="ctr">
                    <a:lnL>
                      <a:noFill/>
                    </a:lnL>
                    <a:lnR>
                      <a:noFill/>
                    </a:lnR>
                    <a:lnT>
                      <a:noFill/>
                    </a:lnT>
                    <a:lnB>
                      <a:noFill/>
                    </a:lnB>
                    <a:solidFill>
                      <a:srgbClr val="FFFFFF"/>
                    </a:solidFill>
                  </a:tcPr>
                </a:tc>
                <a:tc>
                  <a:txBody>
                    <a:bodyPr/>
                    <a:lstStyle/>
                    <a:p>
                      <a:pPr algn="l"/>
                      <a:endParaRPr lang="en-US">
                        <a:effectLst/>
                      </a:endParaRP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3991730362"/>
                  </a:ext>
                </a:extLst>
              </a:tr>
              <a:tr h="1687886">
                <a:tc>
                  <a:txBody>
                    <a:bodyPr/>
                    <a:lstStyle/>
                    <a:p>
                      <a:endParaRPr lang="en-US" sz="2600">
                        <a:effectLst/>
                      </a:endParaRPr>
                    </a:p>
                  </a:txBody>
                  <a:tcPr marL="47625" marR="47625" marT="47625" marB="47625" anchor="ctr">
                    <a:lnL>
                      <a:noFill/>
                    </a:lnL>
                    <a:lnR>
                      <a:noFill/>
                    </a:lnR>
                    <a:lnT>
                      <a:noFill/>
                    </a:lnT>
                    <a:lnB>
                      <a:noFill/>
                    </a:lnB>
                    <a:solidFill>
                      <a:srgbClr val="FFFFFF"/>
                    </a:solidFill>
                  </a:tcPr>
                </a:tc>
                <a:tc>
                  <a:txBody>
                    <a:bodyPr/>
                    <a:lstStyle/>
                    <a:p>
                      <a:r>
                        <a:rPr lang="en-US" sz="2800">
                          <a:effectLst/>
                        </a:rPr>
                        <a:t>B)</a:t>
                      </a:r>
                    </a:p>
                  </a:txBody>
                  <a:tcPr marL="47625" marR="47625" marT="47625" marB="47625" anchor="ctr">
                    <a:lnL>
                      <a:noFill/>
                    </a:lnL>
                    <a:lnR>
                      <a:noFill/>
                    </a:lnR>
                    <a:lnT>
                      <a:noFill/>
                    </a:lnT>
                    <a:lnB>
                      <a:noFill/>
                    </a:lnB>
                    <a:solidFill>
                      <a:srgbClr val="FFFFFF"/>
                    </a:solidFill>
                  </a:tcPr>
                </a:tc>
                <a:tc>
                  <a:txBody>
                    <a:bodyPr/>
                    <a:lstStyle/>
                    <a:p>
                      <a:pPr algn="l"/>
                      <a:r>
                        <a:rPr lang="en-US" sz="2800" dirty="0">
                          <a:effectLst/>
                        </a:rPr>
                        <a:t>current drawn from the battery remains constant regardless of the number of lights that are on.</a:t>
                      </a:r>
                    </a:p>
                  </a:txBody>
                  <a:tcPr marL="47625" marR="47625" marT="47625" marB="47625" anchor="ctr">
                    <a:lnL>
                      <a:noFill/>
                    </a:lnL>
                    <a:lnR>
                      <a:noFill/>
                    </a:lnR>
                    <a:lnT>
                      <a:noFill/>
                    </a:lnT>
                    <a:lnB>
                      <a:noFill/>
                    </a:lnB>
                    <a:solidFill>
                      <a:srgbClr val="FFFFFF"/>
                    </a:solidFill>
                  </a:tcPr>
                </a:tc>
                <a:tc>
                  <a:txBody>
                    <a:bodyPr/>
                    <a:lstStyle/>
                    <a:p>
                      <a:pPr algn="l"/>
                      <a:endParaRPr lang="en-US">
                        <a:effectLst/>
                      </a:endParaRP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111241461"/>
                  </a:ext>
                </a:extLst>
              </a:tr>
              <a:tr h="1183621">
                <a:tc>
                  <a:txBody>
                    <a:bodyPr/>
                    <a:lstStyle/>
                    <a:p>
                      <a:endParaRPr lang="en-US" sz="2600">
                        <a:effectLst/>
                      </a:endParaRPr>
                    </a:p>
                  </a:txBody>
                  <a:tcPr marL="47625" marR="47625" marT="47625" marB="47625" anchor="ctr">
                    <a:lnL>
                      <a:noFill/>
                    </a:lnL>
                    <a:lnR>
                      <a:noFill/>
                    </a:lnR>
                    <a:lnT>
                      <a:noFill/>
                    </a:lnT>
                    <a:lnB>
                      <a:noFill/>
                    </a:lnB>
                    <a:solidFill>
                      <a:srgbClr val="FFFFFF"/>
                    </a:solidFill>
                  </a:tcPr>
                </a:tc>
                <a:tc>
                  <a:txBody>
                    <a:bodyPr/>
                    <a:lstStyle/>
                    <a:p>
                      <a:r>
                        <a:rPr lang="en-US" sz="2800">
                          <a:effectLst/>
                        </a:rPr>
                        <a:t>C)</a:t>
                      </a:r>
                    </a:p>
                  </a:txBody>
                  <a:tcPr marL="47625" marR="47625" marT="47625" marB="47625" anchor="ctr">
                    <a:lnL>
                      <a:noFill/>
                    </a:lnL>
                    <a:lnR>
                      <a:noFill/>
                    </a:lnR>
                    <a:lnT>
                      <a:noFill/>
                    </a:lnT>
                    <a:lnB>
                      <a:noFill/>
                    </a:lnB>
                    <a:solidFill>
                      <a:srgbClr val="FFFFFF"/>
                    </a:solidFill>
                  </a:tcPr>
                </a:tc>
                <a:tc>
                  <a:txBody>
                    <a:bodyPr/>
                    <a:lstStyle/>
                    <a:p>
                      <a:pPr algn="l"/>
                      <a:r>
                        <a:rPr lang="en-US" sz="2800">
                          <a:effectLst/>
                        </a:rPr>
                        <a:t>resistance along the circuit remains constant regardless of the number of lights that are on.</a:t>
                      </a:r>
                    </a:p>
                  </a:txBody>
                  <a:tcPr marL="47625" marR="47625" marT="47625" marB="47625" anchor="ctr">
                    <a:lnL>
                      <a:noFill/>
                    </a:lnL>
                    <a:lnR>
                      <a:noFill/>
                    </a:lnR>
                    <a:lnT>
                      <a:noFill/>
                    </a:lnT>
                    <a:lnB>
                      <a:noFill/>
                    </a:lnB>
                    <a:solidFill>
                      <a:srgbClr val="FFFFFF"/>
                    </a:solidFill>
                  </a:tcPr>
                </a:tc>
                <a:tc>
                  <a:txBody>
                    <a:bodyPr/>
                    <a:lstStyle/>
                    <a:p>
                      <a:pPr algn="l"/>
                      <a:endParaRPr lang="en-US" dirty="0">
                        <a:effectLst/>
                      </a:endParaRP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1211761645"/>
                  </a:ext>
                </a:extLst>
              </a:tr>
              <a:tr h="1183621">
                <a:tc>
                  <a:txBody>
                    <a:bodyPr/>
                    <a:lstStyle/>
                    <a:p>
                      <a:endParaRPr lang="en-US" sz="2600">
                        <a:effectLst/>
                      </a:endParaRPr>
                    </a:p>
                  </a:txBody>
                  <a:tcPr marL="47625" marR="47625" marT="47625" marB="47625" anchor="ctr">
                    <a:lnL>
                      <a:noFill/>
                    </a:lnL>
                    <a:lnR>
                      <a:noFill/>
                    </a:lnR>
                    <a:lnT>
                      <a:noFill/>
                    </a:lnT>
                    <a:lnB>
                      <a:noFill/>
                    </a:lnB>
                    <a:solidFill>
                      <a:srgbClr val="FFFFFF"/>
                    </a:solidFill>
                  </a:tcPr>
                </a:tc>
                <a:tc>
                  <a:txBody>
                    <a:bodyPr/>
                    <a:lstStyle/>
                    <a:p>
                      <a:r>
                        <a:rPr lang="en-US" sz="2800">
                          <a:effectLst/>
                        </a:rPr>
                        <a:t>D)</a:t>
                      </a:r>
                    </a:p>
                  </a:txBody>
                  <a:tcPr marL="47625" marR="47625" marT="47625" marB="47625" anchor="ctr">
                    <a:lnL>
                      <a:noFill/>
                    </a:lnL>
                    <a:lnR>
                      <a:noFill/>
                    </a:lnR>
                    <a:lnT>
                      <a:noFill/>
                    </a:lnT>
                    <a:lnB>
                      <a:noFill/>
                    </a:lnB>
                    <a:solidFill>
                      <a:srgbClr val="FFFFFF"/>
                    </a:solidFill>
                  </a:tcPr>
                </a:tc>
                <a:tc>
                  <a:txBody>
                    <a:bodyPr/>
                    <a:lstStyle/>
                    <a:p>
                      <a:pPr algn="l"/>
                      <a:r>
                        <a:rPr lang="en-US" sz="2800" dirty="0">
                          <a:effectLst/>
                        </a:rPr>
                        <a:t>current drawn from the battery decreases as more lights are turned on.</a:t>
                      </a:r>
                    </a:p>
                  </a:txBody>
                  <a:tcPr marL="47625" marR="47625" marT="47625" marB="47625" anchor="ctr">
                    <a:lnL>
                      <a:noFill/>
                    </a:lnL>
                    <a:lnR>
                      <a:noFill/>
                    </a:lnR>
                    <a:lnT>
                      <a:noFill/>
                    </a:lnT>
                    <a:lnB>
                      <a:noFill/>
                    </a:lnB>
                    <a:solidFill>
                      <a:srgbClr val="FFFFFF"/>
                    </a:solidFill>
                  </a:tcPr>
                </a:tc>
                <a:tc>
                  <a:txBody>
                    <a:bodyPr/>
                    <a:lstStyle/>
                    <a:p>
                      <a:pPr algn="l"/>
                      <a:endParaRPr lang="en-US" dirty="0">
                        <a:effectLst/>
                      </a:endParaRP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535111027"/>
                  </a:ext>
                </a:extLst>
              </a:tr>
            </a:tbl>
          </a:graphicData>
        </a:graphic>
      </p:graphicFrame>
      <p:pic>
        <p:nvPicPr>
          <p:cNvPr id="4100" name="Picture 4" descr="https://www.usatestprep.com/modules/gallery/files/39/3982/3982.png"/>
          <p:cNvPicPr>
            <a:picLocks noChangeAspect="1" noChangeArrowheads="1"/>
          </p:cNvPicPr>
          <p:nvPr/>
        </p:nvPicPr>
        <p:blipFill rotWithShape="1">
          <a:blip r:embed="rId3">
            <a:extLst>
              <a:ext uri="{28A0092B-C50C-407E-A947-70E740481C1C}">
                <a14:useLocalDpi xmlns:a14="http://schemas.microsoft.com/office/drawing/2010/main" val="0"/>
              </a:ext>
            </a:extLst>
          </a:blip>
          <a:srcRect l="5362" r="9324"/>
          <a:stretch/>
        </p:blipFill>
        <p:spPr bwMode="auto">
          <a:xfrm>
            <a:off x="7088012" y="1392860"/>
            <a:ext cx="5103988" cy="244043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5-Point Star 4"/>
          <p:cNvSpPr/>
          <p:nvPr/>
        </p:nvSpPr>
        <p:spPr>
          <a:xfrm>
            <a:off x="423349" y="1343524"/>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40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569" y="383530"/>
            <a:ext cx="11319992" cy="2874078"/>
          </a:xfrm>
        </p:spPr>
        <p:txBody>
          <a:bodyPr>
            <a:noAutofit/>
          </a:bodyPr>
          <a:lstStyle/>
          <a:p>
            <a:r>
              <a:rPr lang="en-US" sz="3600" dirty="0">
                <a:solidFill>
                  <a:srgbClr val="0000FF"/>
                </a:solidFill>
              </a:rPr>
              <a:t>A table has several directional compasses, several lengths of wire, an iron nail, a battery, an ammeter, a light bulb, a permanent magnet, several metal paper clips and a rubber eraser. A student is asked to build and demonstrate a working temporary magnet. From the items on the table, which items can be used together to accomplish this task?</a:t>
            </a:r>
          </a:p>
        </p:txBody>
      </p:sp>
      <p:sp>
        <p:nvSpPr>
          <p:cNvPr id="4" name="Rectangle 3"/>
          <p:cNvSpPr/>
          <p:nvPr/>
        </p:nvSpPr>
        <p:spPr>
          <a:xfrm>
            <a:off x="534336" y="3447197"/>
            <a:ext cx="11154334" cy="3354765"/>
          </a:xfrm>
          <a:prstGeom prst="rect">
            <a:avLst/>
          </a:prstGeom>
        </p:spPr>
        <p:txBody>
          <a:bodyPr wrap="square">
            <a:spAutoFit/>
          </a:bodyPr>
          <a:lstStyle/>
          <a:p>
            <a:pPr marL="342900" indent="-342900">
              <a:spcBef>
                <a:spcPts val="600"/>
              </a:spcBef>
              <a:spcAft>
                <a:spcPts val="600"/>
              </a:spcAft>
              <a:buAutoNum type="alphaUcParenR"/>
            </a:pPr>
            <a:r>
              <a:rPr lang="en-US" sz="2600" dirty="0"/>
              <a:t>A battery, an iron nail, a wire and several paper clips will accomplish this task.	</a:t>
            </a:r>
          </a:p>
          <a:p>
            <a:pPr marL="342900" indent="-342900">
              <a:spcBef>
                <a:spcPts val="600"/>
              </a:spcBef>
              <a:spcAft>
                <a:spcPts val="600"/>
              </a:spcAft>
              <a:buAutoNum type="alphaUcParenR"/>
            </a:pPr>
            <a:r>
              <a:rPr lang="en-US" sz="2600" dirty="0"/>
              <a:t>An ammeter, an iron nail, a wire and several paper clips will accomplish this task.		</a:t>
            </a:r>
          </a:p>
          <a:p>
            <a:pPr marL="342900" indent="-342900">
              <a:spcBef>
                <a:spcPts val="600"/>
              </a:spcBef>
              <a:spcAft>
                <a:spcPts val="600"/>
              </a:spcAft>
              <a:buAutoNum type="alphaUcParenR" startAt="3"/>
            </a:pPr>
            <a:r>
              <a:rPr lang="en-US" sz="2600" dirty="0"/>
              <a:t>A battery, a wire, a permanent magnet and several paper clips will accomplish this task.		</a:t>
            </a:r>
          </a:p>
          <a:p>
            <a:pPr marL="342900" indent="-342900">
              <a:spcBef>
                <a:spcPts val="600"/>
              </a:spcBef>
              <a:spcAft>
                <a:spcPts val="600"/>
              </a:spcAft>
              <a:buAutoNum type="alphaUcParenR" startAt="3"/>
            </a:pPr>
            <a:r>
              <a:rPr lang="en-US" sz="2600" dirty="0"/>
              <a:t>A battery, an iron nail, a permanent magnet and several paper clips will accomplish this task.</a:t>
            </a:r>
            <a:r>
              <a:rPr lang="en-US" dirty="0"/>
              <a:t>		</a:t>
            </a:r>
          </a:p>
        </p:txBody>
      </p:sp>
      <p:sp>
        <p:nvSpPr>
          <p:cNvPr id="5" name="5-Point Star 4"/>
          <p:cNvSpPr/>
          <p:nvPr/>
        </p:nvSpPr>
        <p:spPr>
          <a:xfrm>
            <a:off x="271716" y="3277543"/>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002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Which change would result in a stronger electromagnet?</a:t>
            </a:r>
          </a:p>
        </p:txBody>
      </p:sp>
      <p:sp>
        <p:nvSpPr>
          <p:cNvPr id="4" name="Rectangle 3"/>
          <p:cNvSpPr/>
          <p:nvPr/>
        </p:nvSpPr>
        <p:spPr>
          <a:xfrm>
            <a:off x="901917" y="2274838"/>
            <a:ext cx="10362855" cy="3031599"/>
          </a:xfrm>
          <a:prstGeom prst="rect">
            <a:avLst/>
          </a:prstGeom>
        </p:spPr>
        <p:txBody>
          <a:bodyPr wrap="square">
            <a:spAutoFit/>
          </a:bodyPr>
          <a:lstStyle/>
          <a:p>
            <a:pPr>
              <a:spcBef>
                <a:spcPts val="600"/>
              </a:spcBef>
              <a:spcAft>
                <a:spcPts val="1200"/>
              </a:spcAft>
            </a:pPr>
            <a:r>
              <a:rPr lang="en-US" dirty="0"/>
              <a:t>	</a:t>
            </a:r>
            <a:r>
              <a:rPr lang="en-US" sz="3200" dirty="0"/>
              <a:t>A)	Reducing the number of batteries		</a:t>
            </a:r>
          </a:p>
          <a:p>
            <a:pPr>
              <a:spcBef>
                <a:spcPts val="600"/>
              </a:spcBef>
              <a:spcAft>
                <a:spcPts val="1200"/>
              </a:spcAft>
            </a:pPr>
            <a:r>
              <a:rPr lang="en-US" sz="3200" dirty="0"/>
              <a:t>	B)	Increasing the voltage of the battery		</a:t>
            </a:r>
          </a:p>
          <a:p>
            <a:pPr>
              <a:spcBef>
                <a:spcPts val="600"/>
              </a:spcBef>
              <a:spcAft>
                <a:spcPts val="1200"/>
              </a:spcAft>
            </a:pPr>
            <a:r>
              <a:rPr lang="en-US" sz="3200" dirty="0"/>
              <a:t>	C)	Substituting another metal for the iron core		</a:t>
            </a:r>
          </a:p>
          <a:p>
            <a:pPr>
              <a:spcBef>
                <a:spcPts val="600"/>
              </a:spcBef>
              <a:spcAft>
                <a:spcPts val="1200"/>
              </a:spcAft>
            </a:pPr>
            <a:r>
              <a:rPr lang="en-US" sz="3200" dirty="0"/>
              <a:t>	D)	Decreasing the number of coils around the iron core.</a:t>
            </a:r>
            <a:r>
              <a:rPr lang="en-US" dirty="0"/>
              <a:t>		</a:t>
            </a:r>
          </a:p>
        </p:txBody>
      </p:sp>
      <p:sp>
        <p:nvSpPr>
          <p:cNvPr id="5" name="5-Point Star 4"/>
          <p:cNvSpPr/>
          <p:nvPr/>
        </p:nvSpPr>
        <p:spPr>
          <a:xfrm>
            <a:off x="1560573" y="2860485"/>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7699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Which method could have caused all of these arrows to point in the same direction?</a:t>
            </a:r>
          </a:p>
        </p:txBody>
      </p:sp>
      <p:pic>
        <p:nvPicPr>
          <p:cNvPr id="4" name="Picture 3"/>
          <p:cNvPicPr>
            <a:picLocks noChangeAspect="1"/>
          </p:cNvPicPr>
          <p:nvPr/>
        </p:nvPicPr>
        <p:blipFill>
          <a:blip r:embed="rId2"/>
          <a:stretch>
            <a:fillRect/>
          </a:stretch>
        </p:blipFill>
        <p:spPr>
          <a:xfrm>
            <a:off x="2711535" y="1684563"/>
            <a:ext cx="6388100" cy="1562100"/>
          </a:xfrm>
          <a:prstGeom prst="rect">
            <a:avLst/>
          </a:prstGeom>
        </p:spPr>
      </p:pic>
      <p:sp>
        <p:nvSpPr>
          <p:cNvPr id="5" name="Rectangle 4"/>
          <p:cNvSpPr/>
          <p:nvPr/>
        </p:nvSpPr>
        <p:spPr>
          <a:xfrm>
            <a:off x="514835" y="3517787"/>
            <a:ext cx="11154334" cy="3016210"/>
          </a:xfrm>
          <a:prstGeom prst="rect">
            <a:avLst/>
          </a:prstGeom>
        </p:spPr>
        <p:txBody>
          <a:bodyPr wrap="square">
            <a:spAutoFit/>
          </a:bodyPr>
          <a:lstStyle/>
          <a:p>
            <a:pPr marL="342900" indent="-342900">
              <a:spcBef>
                <a:spcPts val="600"/>
              </a:spcBef>
              <a:spcAft>
                <a:spcPts val="600"/>
              </a:spcAft>
              <a:buAutoNum type="alphaUcParenR"/>
            </a:pPr>
            <a:r>
              <a:rPr lang="en-US" sz="3200" dirty="0"/>
              <a:t> heating the bar gently over a long period		</a:t>
            </a:r>
          </a:p>
          <a:p>
            <a:pPr marL="342900" indent="-342900">
              <a:spcBef>
                <a:spcPts val="600"/>
              </a:spcBef>
              <a:spcAft>
                <a:spcPts val="600"/>
              </a:spcAft>
              <a:buAutoNum type="alphaUcParenR"/>
            </a:pPr>
            <a:r>
              <a:rPr lang="en-US" sz="3200" dirty="0"/>
              <a:t> rubbing the bar vigorously on top of some carpet or wool		</a:t>
            </a:r>
          </a:p>
          <a:p>
            <a:pPr marL="342900" indent="-342900">
              <a:spcBef>
                <a:spcPts val="600"/>
              </a:spcBef>
              <a:spcAft>
                <a:spcPts val="600"/>
              </a:spcAft>
              <a:buAutoNum type="alphaUcParenR" startAt="3"/>
            </a:pPr>
            <a:r>
              <a:rPr lang="en-US" sz="3200" dirty="0"/>
              <a:t> placing the bar in a strong magnetic field for a long time		</a:t>
            </a:r>
          </a:p>
          <a:p>
            <a:pPr marL="342900" indent="-342900">
              <a:spcBef>
                <a:spcPts val="600"/>
              </a:spcBef>
              <a:spcAft>
                <a:spcPts val="600"/>
              </a:spcAft>
              <a:buAutoNum type="alphaUcParenR" startAt="3"/>
            </a:pPr>
            <a:r>
              <a:rPr lang="en-US" sz="3200" dirty="0"/>
              <a:t> connecting one side of the bar to the positive terminal of a battery, and the other side to the negative terminal</a:t>
            </a:r>
            <a:r>
              <a:rPr lang="en-US" dirty="0"/>
              <a:t>		</a:t>
            </a:r>
          </a:p>
        </p:txBody>
      </p:sp>
      <p:sp>
        <p:nvSpPr>
          <p:cNvPr id="6" name="5-Point Star 5"/>
          <p:cNvSpPr/>
          <p:nvPr/>
        </p:nvSpPr>
        <p:spPr>
          <a:xfrm>
            <a:off x="233811" y="4775228"/>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330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723" y="862048"/>
            <a:ext cx="11356805" cy="1325563"/>
          </a:xfrm>
        </p:spPr>
        <p:txBody>
          <a:bodyPr>
            <a:normAutofit fontScale="90000"/>
          </a:bodyPr>
          <a:lstStyle/>
          <a:p>
            <a:r>
              <a:rPr lang="en-US" sz="3600" dirty="0">
                <a:solidFill>
                  <a:srgbClr val="0000FF"/>
                </a:solidFill>
              </a:rPr>
              <a:t>Look at the picture of an electromagnet. Magnets and electromagnets can both be used to pick up metal items like iron nails. Although they are alike, there is a difference between magnets and electromagnets. An example of this is that increasing the current running through the electromagnet's wire will make it stronger. What is another difference?</a:t>
            </a:r>
          </a:p>
        </p:txBody>
      </p:sp>
      <p:pic>
        <p:nvPicPr>
          <p:cNvPr id="4" name="Picture 3"/>
          <p:cNvPicPr>
            <a:picLocks noChangeAspect="1"/>
          </p:cNvPicPr>
          <p:nvPr/>
        </p:nvPicPr>
        <p:blipFill>
          <a:blip r:embed="rId2"/>
          <a:stretch>
            <a:fillRect/>
          </a:stretch>
        </p:blipFill>
        <p:spPr>
          <a:xfrm>
            <a:off x="9111021" y="2617490"/>
            <a:ext cx="2816386" cy="2161000"/>
          </a:xfrm>
          <a:prstGeom prst="rect">
            <a:avLst/>
          </a:prstGeom>
        </p:spPr>
      </p:pic>
      <p:sp>
        <p:nvSpPr>
          <p:cNvPr id="6" name="Rectangle 5"/>
          <p:cNvSpPr/>
          <p:nvPr/>
        </p:nvSpPr>
        <p:spPr>
          <a:xfrm>
            <a:off x="441756" y="2992609"/>
            <a:ext cx="8963962" cy="3785652"/>
          </a:xfrm>
          <a:prstGeom prst="rect">
            <a:avLst/>
          </a:prstGeom>
        </p:spPr>
        <p:txBody>
          <a:bodyPr wrap="square">
            <a:spAutoFit/>
          </a:bodyPr>
          <a:lstStyle/>
          <a:p>
            <a:pPr marL="342900" indent="-342900">
              <a:buAutoNum type="alphaUcParenR"/>
            </a:pPr>
            <a:r>
              <a:rPr lang="en-US" sz="3000" dirty="0"/>
              <a:t>Increasing the amount of wire loops will increase the strength of an electromagnet.	</a:t>
            </a:r>
          </a:p>
          <a:p>
            <a:pPr marL="342900" indent="-342900">
              <a:buAutoNum type="alphaUcParenR"/>
            </a:pPr>
            <a:r>
              <a:rPr lang="en-US" sz="3000" dirty="0"/>
              <a:t>Increasing the amount of wire loops will increase the strength of a magnet.		</a:t>
            </a:r>
          </a:p>
          <a:p>
            <a:pPr marL="342900" indent="-342900">
              <a:buAutoNum type="alphaUcParenR" startAt="3"/>
            </a:pPr>
            <a:r>
              <a:rPr lang="en-US" sz="3000" dirty="0"/>
              <a:t>There is no other difference between electromagnets and magnets.		</a:t>
            </a:r>
          </a:p>
          <a:p>
            <a:pPr marL="342900" indent="-342900">
              <a:buAutoNum type="alphaUcParenR" startAt="3"/>
            </a:pPr>
            <a:r>
              <a:rPr lang="en-US" sz="3000" dirty="0"/>
              <a:t>Electromagnets are always stronger than regular magnets.</a:t>
            </a:r>
            <a:r>
              <a:rPr lang="en-US" dirty="0"/>
              <a:t>		</a:t>
            </a:r>
          </a:p>
        </p:txBody>
      </p:sp>
      <p:sp>
        <p:nvSpPr>
          <p:cNvPr id="5" name="5-Point Star 4"/>
          <p:cNvSpPr/>
          <p:nvPr/>
        </p:nvSpPr>
        <p:spPr>
          <a:xfrm>
            <a:off x="157996" y="2917358"/>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63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49175"/>
            <a:ext cx="10515600" cy="1325563"/>
          </a:xfrm>
        </p:spPr>
        <p:txBody>
          <a:bodyPr>
            <a:noAutofit/>
          </a:bodyPr>
          <a:lstStyle/>
          <a:p>
            <a:r>
              <a:rPr lang="en-US" sz="3600" dirty="0">
                <a:solidFill>
                  <a:srgbClr val="0000FF"/>
                </a:solidFill>
              </a:rPr>
              <a:t>Lisa exposes an iron paper clip to a very strong magnet. She is now able to pick up other paper clips using her newly magnetized clip. What happens within the paper clip in order for it to become magnetized?</a:t>
            </a:r>
          </a:p>
        </p:txBody>
      </p:sp>
      <p:pic>
        <p:nvPicPr>
          <p:cNvPr id="4" name="Picture 3"/>
          <p:cNvPicPr>
            <a:picLocks noChangeAspect="1"/>
          </p:cNvPicPr>
          <p:nvPr/>
        </p:nvPicPr>
        <p:blipFill>
          <a:blip r:embed="rId2"/>
          <a:stretch>
            <a:fillRect/>
          </a:stretch>
        </p:blipFill>
        <p:spPr>
          <a:xfrm>
            <a:off x="2637909" y="2383940"/>
            <a:ext cx="6388100" cy="1562100"/>
          </a:xfrm>
          <a:prstGeom prst="rect">
            <a:avLst/>
          </a:prstGeom>
        </p:spPr>
      </p:pic>
      <p:sp>
        <p:nvSpPr>
          <p:cNvPr id="5" name="Rectangle 4"/>
          <p:cNvSpPr/>
          <p:nvPr/>
        </p:nvSpPr>
        <p:spPr>
          <a:xfrm>
            <a:off x="386539" y="4244173"/>
            <a:ext cx="11227960" cy="2662267"/>
          </a:xfrm>
          <a:prstGeom prst="rect">
            <a:avLst/>
          </a:prstGeom>
        </p:spPr>
        <p:txBody>
          <a:bodyPr wrap="square">
            <a:spAutoFit/>
          </a:bodyPr>
          <a:lstStyle/>
          <a:p>
            <a:pPr>
              <a:spcBef>
                <a:spcPts val="600"/>
              </a:spcBef>
              <a:spcAft>
                <a:spcPts val="1200"/>
              </a:spcAft>
            </a:pPr>
            <a:r>
              <a:rPr lang="en-US" dirty="0"/>
              <a:t>	</a:t>
            </a:r>
            <a:r>
              <a:rPr lang="en-US" sz="2600" dirty="0"/>
              <a:t>A)	The magnet randomizes the domains within the paper clip.		</a:t>
            </a:r>
          </a:p>
          <a:p>
            <a:pPr>
              <a:spcBef>
                <a:spcPts val="600"/>
              </a:spcBef>
              <a:spcAft>
                <a:spcPts val="1200"/>
              </a:spcAft>
            </a:pPr>
            <a:r>
              <a:rPr lang="en-US" sz="2600" dirty="0"/>
              <a:t>	B)	Part of the strong magnet "rubs" off and joins to the paper clip.	</a:t>
            </a:r>
          </a:p>
          <a:p>
            <a:pPr>
              <a:spcBef>
                <a:spcPts val="600"/>
              </a:spcBef>
              <a:spcAft>
                <a:spcPts val="1200"/>
              </a:spcAft>
            </a:pPr>
            <a:r>
              <a:rPr lang="en-US" sz="2600" dirty="0"/>
              <a:t>	C)	The strong magnet aligns the magnetic domains within the paper clip</a:t>
            </a:r>
          </a:p>
          <a:p>
            <a:pPr>
              <a:spcBef>
                <a:spcPts val="600"/>
              </a:spcBef>
              <a:spcAft>
                <a:spcPts val="1200"/>
              </a:spcAft>
            </a:pPr>
            <a:r>
              <a:rPr lang="en-US" sz="2600" dirty="0"/>
              <a:t>	D)	The strong magnet creates an electric force filed around the paper clip.</a:t>
            </a:r>
            <a:r>
              <a:rPr lang="en-US" dirty="0"/>
              <a:t>		</a:t>
            </a:r>
          </a:p>
        </p:txBody>
      </p:sp>
      <p:sp>
        <p:nvSpPr>
          <p:cNvPr id="6" name="5-Point Star 5"/>
          <p:cNvSpPr/>
          <p:nvPr/>
        </p:nvSpPr>
        <p:spPr>
          <a:xfrm>
            <a:off x="916145" y="5381879"/>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96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536" y="972490"/>
            <a:ext cx="11430432" cy="1325563"/>
          </a:xfrm>
        </p:spPr>
        <p:txBody>
          <a:bodyPr>
            <a:noAutofit/>
          </a:bodyPr>
          <a:lstStyle/>
          <a:p>
            <a:r>
              <a:rPr lang="en-US" sz="3000" dirty="0">
                <a:solidFill>
                  <a:srgbClr val="0000FF"/>
                </a:solidFill>
              </a:rPr>
              <a:t>Renaldo and </a:t>
            </a:r>
            <a:r>
              <a:rPr lang="en-US" sz="3000" dirty="0" err="1">
                <a:solidFill>
                  <a:srgbClr val="0000FF"/>
                </a:solidFill>
              </a:rPr>
              <a:t>Nasreen</a:t>
            </a:r>
            <a:r>
              <a:rPr lang="en-US" sz="3000" dirty="0">
                <a:solidFill>
                  <a:srgbClr val="0000FF"/>
                </a:solidFill>
              </a:rPr>
              <a:t> build an electromagnet by wrapping a wire around a nail and connecting the wire to both terminals of a battery. When they test the electromagnet, it can pick up 6 paper clips. Their teacher wants all groups to pick up at least 10 paper clips. What could Renaldo and </a:t>
            </a:r>
            <a:r>
              <a:rPr lang="en-US" sz="3000" dirty="0" err="1">
                <a:solidFill>
                  <a:srgbClr val="0000FF"/>
                </a:solidFill>
              </a:rPr>
              <a:t>Nasreen</a:t>
            </a:r>
            <a:r>
              <a:rPr lang="en-US" sz="3000" dirty="0">
                <a:solidFill>
                  <a:srgbClr val="0000FF"/>
                </a:solidFill>
              </a:rPr>
              <a:t> do to increase the number of paper clips their electromagnet picks up?</a:t>
            </a:r>
          </a:p>
        </p:txBody>
      </p:sp>
      <p:sp>
        <p:nvSpPr>
          <p:cNvPr id="4" name="TextBox 3"/>
          <p:cNvSpPr txBox="1"/>
          <p:nvPr/>
        </p:nvSpPr>
        <p:spPr>
          <a:xfrm>
            <a:off x="607414" y="3055164"/>
            <a:ext cx="10859830" cy="3370153"/>
          </a:xfrm>
          <a:prstGeom prst="rect">
            <a:avLst/>
          </a:prstGeom>
          <a:noFill/>
        </p:spPr>
        <p:txBody>
          <a:bodyPr wrap="square" rtlCol="0">
            <a:spAutoFit/>
          </a:bodyPr>
          <a:lstStyle/>
          <a:p>
            <a:pPr marL="342900" indent="-342900">
              <a:spcBef>
                <a:spcPts val="600"/>
              </a:spcBef>
              <a:spcAft>
                <a:spcPts val="600"/>
              </a:spcAft>
              <a:buAutoNum type="alphaUcParenR"/>
            </a:pPr>
            <a:r>
              <a:rPr lang="en-US" sz="3200" dirty="0"/>
              <a:t> make the wire longer		</a:t>
            </a:r>
          </a:p>
          <a:p>
            <a:pPr marL="342900" indent="-342900">
              <a:spcBef>
                <a:spcPts val="600"/>
              </a:spcBef>
              <a:spcAft>
                <a:spcPts val="600"/>
              </a:spcAft>
              <a:buAutoNum type="alphaUcParenR"/>
            </a:pPr>
            <a:r>
              <a:rPr lang="en-US" sz="3200" dirty="0"/>
              <a:t> remove the nail from the center of the wire		</a:t>
            </a:r>
          </a:p>
          <a:p>
            <a:pPr marL="342900" indent="-342900">
              <a:spcBef>
                <a:spcPts val="600"/>
              </a:spcBef>
              <a:spcAft>
                <a:spcPts val="600"/>
              </a:spcAft>
              <a:buAutoNum type="alphaUcParenR" startAt="3"/>
            </a:pPr>
            <a:r>
              <a:rPr lang="en-US" sz="3200" dirty="0"/>
              <a:t> increase the number of loops of wire around the nail		</a:t>
            </a:r>
          </a:p>
          <a:p>
            <a:pPr marL="342900" indent="-342900">
              <a:spcBef>
                <a:spcPts val="600"/>
              </a:spcBef>
              <a:spcAft>
                <a:spcPts val="600"/>
              </a:spcAft>
              <a:buAutoNum type="alphaUcParenR" startAt="3"/>
            </a:pPr>
            <a:r>
              <a:rPr lang="en-US" sz="3200" dirty="0"/>
              <a:t> spread the loops of wire apart on the nail so they do not touch</a:t>
            </a:r>
            <a:r>
              <a:rPr lang="en-US" dirty="0"/>
              <a:t>		</a:t>
            </a:r>
          </a:p>
          <a:p>
            <a:endParaRPr lang="en-US" dirty="0"/>
          </a:p>
        </p:txBody>
      </p:sp>
      <p:sp>
        <p:nvSpPr>
          <p:cNvPr id="5" name="5-Point Star 4"/>
          <p:cNvSpPr/>
          <p:nvPr/>
        </p:nvSpPr>
        <p:spPr>
          <a:xfrm>
            <a:off x="252764" y="4263366"/>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321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12365"/>
            <a:ext cx="10515600" cy="1325563"/>
          </a:xfrm>
        </p:spPr>
        <p:txBody>
          <a:bodyPr>
            <a:normAutofit fontScale="90000"/>
          </a:bodyPr>
          <a:lstStyle/>
          <a:p>
            <a:r>
              <a:rPr lang="en-US" dirty="0">
                <a:solidFill>
                  <a:srgbClr val="0000FF"/>
                </a:solidFill>
              </a:rPr>
              <a:t>Describe what would happen to the arrows if this magnet were picked up and dropped numerous times.</a:t>
            </a:r>
          </a:p>
        </p:txBody>
      </p:sp>
      <p:pic>
        <p:nvPicPr>
          <p:cNvPr id="4" name="Picture 3"/>
          <p:cNvPicPr>
            <a:picLocks noChangeAspect="1"/>
          </p:cNvPicPr>
          <p:nvPr/>
        </p:nvPicPr>
        <p:blipFill>
          <a:blip r:embed="rId2"/>
          <a:stretch>
            <a:fillRect/>
          </a:stretch>
        </p:blipFill>
        <p:spPr>
          <a:xfrm>
            <a:off x="2895600" y="1666158"/>
            <a:ext cx="6388100" cy="1562100"/>
          </a:xfrm>
          <a:prstGeom prst="rect">
            <a:avLst/>
          </a:prstGeom>
        </p:spPr>
      </p:pic>
      <p:sp>
        <p:nvSpPr>
          <p:cNvPr id="5" name="Rectangle 4"/>
          <p:cNvSpPr/>
          <p:nvPr/>
        </p:nvSpPr>
        <p:spPr>
          <a:xfrm>
            <a:off x="920325" y="3388800"/>
            <a:ext cx="10436480" cy="2908489"/>
          </a:xfrm>
          <a:prstGeom prst="rect">
            <a:avLst/>
          </a:prstGeom>
        </p:spPr>
        <p:txBody>
          <a:bodyPr wrap="square">
            <a:spAutoFit/>
          </a:bodyPr>
          <a:lstStyle/>
          <a:p>
            <a:pPr>
              <a:spcBef>
                <a:spcPts val="600"/>
              </a:spcBef>
              <a:spcAft>
                <a:spcPts val="1200"/>
              </a:spcAft>
            </a:pPr>
            <a:r>
              <a:rPr lang="en-US" dirty="0"/>
              <a:t>	</a:t>
            </a:r>
            <a:r>
              <a:rPr lang="en-US" sz="3000" dirty="0"/>
              <a:t>A)	nothing		</a:t>
            </a:r>
          </a:p>
          <a:p>
            <a:pPr>
              <a:spcBef>
                <a:spcPts val="600"/>
              </a:spcBef>
              <a:spcAft>
                <a:spcPts val="1200"/>
              </a:spcAft>
            </a:pPr>
            <a:r>
              <a:rPr lang="en-US" sz="3000" dirty="0"/>
              <a:t>	B)	the arrows would be removed		</a:t>
            </a:r>
          </a:p>
          <a:p>
            <a:pPr>
              <a:spcBef>
                <a:spcPts val="600"/>
              </a:spcBef>
              <a:spcAft>
                <a:spcPts val="1200"/>
              </a:spcAft>
            </a:pPr>
            <a:r>
              <a:rPr lang="en-US" sz="3000" dirty="0"/>
              <a:t>	C)	the arrows would point in the opposite direction	</a:t>
            </a:r>
          </a:p>
          <a:p>
            <a:pPr>
              <a:spcBef>
                <a:spcPts val="600"/>
              </a:spcBef>
              <a:spcAft>
                <a:spcPts val="1200"/>
              </a:spcAft>
            </a:pPr>
            <a:r>
              <a:rPr lang="en-US" sz="3000" dirty="0"/>
              <a:t>	D)	the arrows would point in a variety of directions	</a:t>
            </a:r>
            <a:r>
              <a:rPr lang="en-US" dirty="0"/>
              <a:t>	</a:t>
            </a:r>
          </a:p>
        </p:txBody>
      </p:sp>
      <p:sp>
        <p:nvSpPr>
          <p:cNvPr id="6" name="5-Point Star 5"/>
          <p:cNvSpPr/>
          <p:nvPr/>
        </p:nvSpPr>
        <p:spPr>
          <a:xfrm>
            <a:off x="1446850" y="5400837"/>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7097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46098"/>
            <a:ext cx="10515600" cy="1325563"/>
          </a:xfrm>
        </p:spPr>
        <p:txBody>
          <a:bodyPr>
            <a:noAutofit/>
          </a:bodyPr>
          <a:lstStyle/>
          <a:p>
            <a:r>
              <a:rPr lang="en-US" sz="3600" dirty="0">
                <a:solidFill>
                  <a:srgbClr val="0000FF"/>
                </a:solidFill>
              </a:rPr>
              <a:t>Suppose you connect a wire from the positive to negative terminal of a battery. Once this circuit is connected, all of the following items are put next to the wire, which one of them moves?</a:t>
            </a:r>
          </a:p>
        </p:txBody>
      </p:sp>
      <p:sp>
        <p:nvSpPr>
          <p:cNvPr id="4" name="TextBox 3"/>
          <p:cNvSpPr txBox="1"/>
          <p:nvPr/>
        </p:nvSpPr>
        <p:spPr>
          <a:xfrm>
            <a:off x="1398892" y="3423248"/>
            <a:ext cx="9258465" cy="3062377"/>
          </a:xfrm>
          <a:prstGeom prst="rect">
            <a:avLst/>
          </a:prstGeom>
          <a:noFill/>
        </p:spPr>
        <p:txBody>
          <a:bodyPr wrap="square" rtlCol="0">
            <a:spAutoFit/>
          </a:bodyPr>
          <a:lstStyle/>
          <a:p>
            <a:pPr marL="342900" indent="-342900">
              <a:spcBef>
                <a:spcPts val="600"/>
              </a:spcBef>
              <a:spcAft>
                <a:spcPts val="1200"/>
              </a:spcAft>
              <a:buAutoNum type="alphaUcParenR"/>
            </a:pPr>
            <a:r>
              <a:rPr lang="en-US" sz="3000" dirty="0"/>
              <a:t> compass needle		</a:t>
            </a:r>
          </a:p>
          <a:p>
            <a:pPr marL="342900" indent="-342900">
              <a:spcBef>
                <a:spcPts val="600"/>
              </a:spcBef>
              <a:spcAft>
                <a:spcPts val="1200"/>
              </a:spcAft>
              <a:buAutoNum type="alphaUcParenR"/>
            </a:pPr>
            <a:r>
              <a:rPr lang="en-US" sz="3000" dirty="0"/>
              <a:t> a petri dish full of water		</a:t>
            </a:r>
          </a:p>
          <a:p>
            <a:pPr marL="342900" indent="-342900">
              <a:spcBef>
                <a:spcPts val="600"/>
              </a:spcBef>
              <a:spcAft>
                <a:spcPts val="1200"/>
              </a:spcAft>
              <a:buAutoNum type="alphaUcParenR" startAt="3"/>
            </a:pPr>
            <a:r>
              <a:rPr lang="en-US" sz="3000" dirty="0"/>
              <a:t> small piece of aluminum foil	</a:t>
            </a:r>
          </a:p>
          <a:p>
            <a:pPr marL="342900" indent="-342900">
              <a:spcBef>
                <a:spcPts val="600"/>
              </a:spcBef>
              <a:spcAft>
                <a:spcPts val="1200"/>
              </a:spcAft>
              <a:buAutoNum type="alphaUcParenR" startAt="3"/>
            </a:pPr>
            <a:r>
              <a:rPr lang="en-US" sz="3000" dirty="0"/>
              <a:t> a battery placed in the opposite direction</a:t>
            </a:r>
            <a:r>
              <a:rPr lang="en-US" dirty="0"/>
              <a:t>		</a:t>
            </a:r>
          </a:p>
          <a:p>
            <a:endParaRPr lang="en-US" dirty="0"/>
          </a:p>
        </p:txBody>
      </p:sp>
      <p:sp>
        <p:nvSpPr>
          <p:cNvPr id="5" name="5-Point Star 4"/>
          <p:cNvSpPr/>
          <p:nvPr/>
        </p:nvSpPr>
        <p:spPr>
          <a:xfrm>
            <a:off x="1010914" y="3315474"/>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0052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67580"/>
            <a:ext cx="10515600" cy="1325563"/>
          </a:xfrm>
        </p:spPr>
        <p:txBody>
          <a:bodyPr>
            <a:normAutofit fontScale="90000"/>
          </a:bodyPr>
          <a:lstStyle/>
          <a:p>
            <a:r>
              <a:rPr lang="en-US" dirty="0">
                <a:solidFill>
                  <a:srgbClr val="0000FF"/>
                </a:solidFill>
              </a:rPr>
              <a:t>You can find electric power lines under the ground by looking for magnetic fields at ground level. This is best explained by which of these statements?</a:t>
            </a:r>
          </a:p>
        </p:txBody>
      </p:sp>
      <p:sp>
        <p:nvSpPr>
          <p:cNvPr id="4" name="Rectangle 3"/>
          <p:cNvSpPr/>
          <p:nvPr/>
        </p:nvSpPr>
        <p:spPr>
          <a:xfrm>
            <a:off x="817551" y="2514103"/>
            <a:ext cx="10896643" cy="2862322"/>
          </a:xfrm>
          <a:prstGeom prst="rect">
            <a:avLst/>
          </a:prstGeom>
        </p:spPr>
        <p:txBody>
          <a:bodyPr wrap="square">
            <a:spAutoFit/>
          </a:bodyPr>
          <a:lstStyle/>
          <a:p>
            <a:pPr marL="514350" indent="-514350">
              <a:spcBef>
                <a:spcPts val="600"/>
              </a:spcBef>
              <a:spcAft>
                <a:spcPts val="600"/>
              </a:spcAft>
              <a:buAutoNum type="alphaUcParenR"/>
            </a:pPr>
            <a:r>
              <a:rPr lang="en-US" sz="3000" dirty="0"/>
              <a:t>All wires have magnetic materials in them.		</a:t>
            </a:r>
          </a:p>
          <a:p>
            <a:pPr marL="514350" indent="-514350">
              <a:spcBef>
                <a:spcPts val="600"/>
              </a:spcBef>
              <a:spcAft>
                <a:spcPts val="600"/>
              </a:spcAft>
              <a:buAutoNum type="alphaUcParenR"/>
            </a:pPr>
            <a:r>
              <a:rPr lang="en-US" sz="3000" dirty="0"/>
              <a:t>An electric current in a wire produces a magnetic field.</a:t>
            </a:r>
          </a:p>
          <a:p>
            <a:pPr marL="514350" indent="-514350">
              <a:spcBef>
                <a:spcPts val="600"/>
              </a:spcBef>
              <a:spcAft>
                <a:spcPts val="600"/>
              </a:spcAft>
              <a:buAutoNum type="alphaUcParenR" startAt="3"/>
            </a:pPr>
            <a:r>
              <a:rPr lang="en-US" sz="3000" dirty="0"/>
              <a:t>The power company puts magnets to help find the power lines.</a:t>
            </a:r>
          </a:p>
          <a:p>
            <a:pPr marL="514350" indent="-514350">
              <a:spcBef>
                <a:spcPts val="600"/>
              </a:spcBef>
              <a:spcAft>
                <a:spcPts val="600"/>
              </a:spcAft>
              <a:buAutoNum type="alphaUcParenR" startAt="3"/>
            </a:pPr>
            <a:r>
              <a:rPr lang="en-US" sz="3000" dirty="0"/>
              <a:t>The iron in the ground is disturbed by the power lines creating magnetic fields.	</a:t>
            </a:r>
            <a:r>
              <a:rPr lang="en-US" dirty="0"/>
              <a:t>	</a:t>
            </a:r>
          </a:p>
        </p:txBody>
      </p:sp>
      <p:sp>
        <p:nvSpPr>
          <p:cNvPr id="5" name="5-Point Star 4"/>
          <p:cNvSpPr/>
          <p:nvPr/>
        </p:nvSpPr>
        <p:spPr>
          <a:xfrm>
            <a:off x="499163" y="3031106"/>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066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72490"/>
            <a:ext cx="10515600" cy="1325563"/>
          </a:xfrm>
        </p:spPr>
        <p:txBody>
          <a:bodyPr>
            <a:noAutofit/>
          </a:bodyPr>
          <a:lstStyle/>
          <a:p>
            <a:r>
              <a:rPr lang="en-US" sz="3200" dirty="0">
                <a:solidFill>
                  <a:srgbClr val="0000FF"/>
                </a:solidFill>
              </a:rPr>
              <a:t>In the lab, Penny was able to turn an iron nail into a magnet simply by exposing the nail to a strong magnet. She later discovered that this worked because the strong magnet helped to align the magnetic domains within the nail. All BUT one treatment would demagnetize Penny's newly created magnet. That is</a:t>
            </a:r>
          </a:p>
        </p:txBody>
      </p:sp>
      <p:sp>
        <p:nvSpPr>
          <p:cNvPr id="4" name="Rectangle 3"/>
          <p:cNvSpPr/>
          <p:nvPr/>
        </p:nvSpPr>
        <p:spPr>
          <a:xfrm>
            <a:off x="1785430" y="3408113"/>
            <a:ext cx="9663408" cy="2754600"/>
          </a:xfrm>
          <a:prstGeom prst="rect">
            <a:avLst/>
          </a:prstGeom>
        </p:spPr>
        <p:txBody>
          <a:bodyPr wrap="square">
            <a:spAutoFit/>
          </a:bodyPr>
          <a:lstStyle/>
          <a:p>
            <a:pPr marL="342900" indent="-342900">
              <a:spcBef>
                <a:spcPts val="600"/>
              </a:spcBef>
              <a:spcAft>
                <a:spcPts val="1200"/>
              </a:spcAft>
              <a:buAutoNum type="alphaUcParenR"/>
            </a:pPr>
            <a:r>
              <a:rPr lang="en-US" sz="3200" dirty="0"/>
              <a:t> heating it		</a:t>
            </a:r>
          </a:p>
          <a:p>
            <a:pPr marL="342900" indent="-342900">
              <a:spcBef>
                <a:spcPts val="600"/>
              </a:spcBef>
              <a:spcAft>
                <a:spcPts val="1200"/>
              </a:spcAft>
              <a:buAutoNum type="alphaUcParenR"/>
            </a:pPr>
            <a:r>
              <a:rPr lang="en-US" sz="3200" dirty="0"/>
              <a:t> cooling it		</a:t>
            </a:r>
          </a:p>
          <a:p>
            <a:pPr marL="342900" indent="-342900">
              <a:spcBef>
                <a:spcPts val="600"/>
              </a:spcBef>
              <a:spcAft>
                <a:spcPts val="1200"/>
              </a:spcAft>
              <a:buAutoNum type="alphaUcParenR" startAt="3"/>
            </a:pPr>
            <a:r>
              <a:rPr lang="en-US" sz="3200" dirty="0"/>
              <a:t> hammering it		</a:t>
            </a:r>
          </a:p>
          <a:p>
            <a:pPr marL="342900" indent="-342900">
              <a:spcBef>
                <a:spcPts val="600"/>
              </a:spcBef>
              <a:spcAft>
                <a:spcPts val="1200"/>
              </a:spcAft>
              <a:buAutoNum type="alphaUcParenR" startAt="3"/>
            </a:pPr>
            <a:r>
              <a:rPr lang="en-US" sz="3200" dirty="0"/>
              <a:t> placing it in a solenoid with alternating current</a:t>
            </a:r>
            <a:r>
              <a:rPr lang="en-US" dirty="0"/>
              <a:t>		</a:t>
            </a:r>
          </a:p>
        </p:txBody>
      </p:sp>
      <p:sp>
        <p:nvSpPr>
          <p:cNvPr id="5" name="5-Point Star 4"/>
          <p:cNvSpPr/>
          <p:nvPr/>
        </p:nvSpPr>
        <p:spPr>
          <a:xfrm>
            <a:off x="1427897" y="4016914"/>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839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72211353"/>
              </p:ext>
            </p:extLst>
          </p:nvPr>
        </p:nvGraphicFramePr>
        <p:xfrm>
          <a:off x="876299" y="-10636"/>
          <a:ext cx="10515600" cy="2125186"/>
        </p:xfrm>
        <a:graphic>
          <a:graphicData uri="http://schemas.openxmlformats.org/drawingml/2006/table">
            <a:tbl>
              <a:tblPr/>
              <a:tblGrid>
                <a:gridCol w="10515600">
                  <a:extLst>
                    <a:ext uri="{9D8B030D-6E8A-4147-A177-3AD203B41FA5}">
                      <a16:colId xmlns:a16="http://schemas.microsoft.com/office/drawing/2014/main" val="2106807007"/>
                    </a:ext>
                  </a:extLst>
                </a:gridCol>
              </a:tblGrid>
              <a:tr h="2125186">
                <a:tc>
                  <a:txBody>
                    <a:bodyPr/>
                    <a:lstStyle/>
                    <a:p>
                      <a:br>
                        <a:rPr lang="en-US" dirty="0">
                          <a:solidFill>
                            <a:srgbClr val="5196CF"/>
                          </a:solidFill>
                          <a:effectLst/>
                          <a:latin typeface="PTSansRegular"/>
                          <a:hlinkClick r:id="rId2"/>
                        </a:rPr>
                      </a:br>
                      <a:r>
                        <a:rPr lang="en-US" sz="3600" b="0" i="0" dirty="0">
                          <a:solidFill>
                            <a:srgbClr val="0000FF"/>
                          </a:solidFill>
                          <a:effectLst/>
                          <a:latin typeface="PTSansRegular"/>
                        </a:rPr>
                        <a:t>A strand of 10 lights is plugged into an outlet. How can you determine if the lights are connected in series or parallel?</a:t>
                      </a:r>
                      <a:endParaRPr lang="en-US" sz="3600" dirty="0">
                        <a:solidFill>
                          <a:srgbClr val="0000FF"/>
                        </a:solidFill>
                        <a:effectLst/>
                        <a:latin typeface="PTSansRegular"/>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769485174"/>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507213692"/>
              </p:ext>
            </p:extLst>
          </p:nvPr>
        </p:nvGraphicFramePr>
        <p:xfrm>
          <a:off x="416984" y="1866902"/>
          <a:ext cx="11448064" cy="4724400"/>
        </p:xfrm>
        <a:graphic>
          <a:graphicData uri="http://schemas.openxmlformats.org/drawingml/2006/table">
            <a:tbl>
              <a:tblPr/>
              <a:tblGrid>
                <a:gridCol w="816423">
                  <a:extLst>
                    <a:ext uri="{9D8B030D-6E8A-4147-A177-3AD203B41FA5}">
                      <a16:colId xmlns:a16="http://schemas.microsoft.com/office/drawing/2014/main" val="4270639572"/>
                    </a:ext>
                  </a:extLst>
                </a:gridCol>
                <a:gridCol w="907136">
                  <a:extLst>
                    <a:ext uri="{9D8B030D-6E8A-4147-A177-3AD203B41FA5}">
                      <a16:colId xmlns:a16="http://schemas.microsoft.com/office/drawing/2014/main" val="659234111"/>
                    </a:ext>
                  </a:extLst>
                </a:gridCol>
                <a:gridCol w="8454514">
                  <a:extLst>
                    <a:ext uri="{9D8B030D-6E8A-4147-A177-3AD203B41FA5}">
                      <a16:colId xmlns:a16="http://schemas.microsoft.com/office/drawing/2014/main" val="3489945598"/>
                    </a:ext>
                  </a:extLst>
                </a:gridCol>
                <a:gridCol w="1269991">
                  <a:extLst>
                    <a:ext uri="{9D8B030D-6E8A-4147-A177-3AD203B41FA5}">
                      <a16:colId xmlns:a16="http://schemas.microsoft.com/office/drawing/2014/main" val="1570162617"/>
                    </a:ext>
                  </a:extLst>
                </a:gridCol>
              </a:tblGrid>
              <a:tr h="1181100">
                <a:tc>
                  <a:txBody>
                    <a:bodyPr/>
                    <a:lstStyle/>
                    <a:p>
                      <a:endParaRPr lang="en-US">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A)</a:t>
                      </a:r>
                    </a:p>
                  </a:txBody>
                  <a:tcPr marL="47625" marR="47625" marT="47625" marB="47625" anchor="ctr">
                    <a:lnL>
                      <a:noFill/>
                    </a:lnL>
                    <a:lnR>
                      <a:noFill/>
                    </a:lnR>
                    <a:lnT>
                      <a:noFill/>
                    </a:lnT>
                    <a:lnB>
                      <a:noFill/>
                    </a:lnB>
                    <a:solidFill>
                      <a:srgbClr val="FFFFFF"/>
                    </a:solidFill>
                  </a:tcPr>
                </a:tc>
                <a:tc>
                  <a:txBody>
                    <a:bodyPr/>
                    <a:lstStyle/>
                    <a:p>
                      <a:pPr algn="l"/>
                      <a:r>
                        <a:rPr lang="en-US" sz="3200">
                          <a:effectLst/>
                        </a:rPr>
                        <a:t>Unscrew one light. If the other lights stay on, it's a series circuit.</a:t>
                      </a:r>
                    </a:p>
                  </a:txBody>
                  <a:tcPr marL="47625" marR="47625" marT="47625" marB="47625" anchor="ctr">
                    <a:lnL>
                      <a:noFill/>
                    </a:lnL>
                    <a:lnR>
                      <a:noFill/>
                    </a:lnR>
                    <a:lnT>
                      <a:noFill/>
                    </a:lnT>
                    <a:lnB>
                      <a:noFill/>
                    </a:lnB>
                    <a:solidFill>
                      <a:srgbClr val="FFFFFF"/>
                    </a:solidFill>
                  </a:tcPr>
                </a:tc>
                <a:tc>
                  <a:txBody>
                    <a:bodyPr/>
                    <a:lstStyle/>
                    <a:p>
                      <a:pPr algn="l"/>
                      <a:endParaRPr lang="en-US" sz="2600">
                        <a:effectLst/>
                      </a:endParaRP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2755718103"/>
                  </a:ext>
                </a:extLst>
              </a:tr>
              <a:tr h="1181100">
                <a:tc>
                  <a:txBody>
                    <a:bodyPr/>
                    <a:lstStyle/>
                    <a:p>
                      <a:endParaRPr lang="en-US">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B)</a:t>
                      </a:r>
                    </a:p>
                  </a:txBody>
                  <a:tcPr marL="47625" marR="47625" marT="47625" marB="47625" anchor="ctr">
                    <a:lnL>
                      <a:noFill/>
                    </a:lnL>
                    <a:lnR>
                      <a:noFill/>
                    </a:lnR>
                    <a:lnT>
                      <a:noFill/>
                    </a:lnT>
                    <a:lnB>
                      <a:noFill/>
                    </a:lnB>
                    <a:solidFill>
                      <a:srgbClr val="FFFFFF"/>
                    </a:solidFill>
                  </a:tcPr>
                </a:tc>
                <a:tc>
                  <a:txBody>
                    <a:bodyPr/>
                    <a:lstStyle/>
                    <a:p>
                      <a:pPr algn="l"/>
                      <a:r>
                        <a:rPr lang="en-US" sz="3200" dirty="0">
                          <a:effectLst/>
                        </a:rPr>
                        <a:t>Unplug the strand. If the first light stays on, it's a series circuit.</a:t>
                      </a:r>
                    </a:p>
                  </a:txBody>
                  <a:tcPr marL="47625" marR="47625" marT="47625" marB="47625" anchor="ctr">
                    <a:lnL>
                      <a:noFill/>
                    </a:lnL>
                    <a:lnR>
                      <a:noFill/>
                    </a:lnR>
                    <a:lnT>
                      <a:noFill/>
                    </a:lnT>
                    <a:lnB>
                      <a:noFill/>
                    </a:lnB>
                    <a:solidFill>
                      <a:srgbClr val="FFFFFF"/>
                    </a:solidFill>
                  </a:tcPr>
                </a:tc>
                <a:tc>
                  <a:txBody>
                    <a:bodyPr/>
                    <a:lstStyle/>
                    <a:p>
                      <a:pPr algn="l"/>
                      <a:endParaRPr lang="en-US" sz="2600">
                        <a:effectLst/>
                      </a:endParaRP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2772136327"/>
                  </a:ext>
                </a:extLst>
              </a:tr>
              <a:tr h="1181100">
                <a:tc>
                  <a:txBody>
                    <a:bodyPr/>
                    <a:lstStyle/>
                    <a:p>
                      <a:endParaRPr lang="en-US" dirty="0">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C)</a:t>
                      </a:r>
                    </a:p>
                  </a:txBody>
                  <a:tcPr marL="47625" marR="47625" marT="47625" marB="47625" anchor="ctr">
                    <a:lnL>
                      <a:noFill/>
                    </a:lnL>
                    <a:lnR>
                      <a:noFill/>
                    </a:lnR>
                    <a:lnT>
                      <a:noFill/>
                    </a:lnT>
                    <a:lnB>
                      <a:noFill/>
                    </a:lnB>
                    <a:solidFill>
                      <a:srgbClr val="FFFFFF"/>
                    </a:solidFill>
                  </a:tcPr>
                </a:tc>
                <a:tc>
                  <a:txBody>
                    <a:bodyPr/>
                    <a:lstStyle/>
                    <a:p>
                      <a:pPr algn="l"/>
                      <a:r>
                        <a:rPr lang="en-US" sz="3200">
                          <a:effectLst/>
                        </a:rPr>
                        <a:t>Unscrew one light. If the other lights turn off, it's a series circuit.</a:t>
                      </a:r>
                    </a:p>
                  </a:txBody>
                  <a:tcPr marL="47625" marR="47625" marT="47625" marB="47625" anchor="ctr">
                    <a:lnL>
                      <a:noFill/>
                    </a:lnL>
                    <a:lnR>
                      <a:noFill/>
                    </a:lnR>
                    <a:lnT>
                      <a:noFill/>
                    </a:lnT>
                    <a:lnB>
                      <a:noFill/>
                    </a:lnB>
                    <a:solidFill>
                      <a:srgbClr val="FFFFFF"/>
                    </a:solidFill>
                  </a:tcPr>
                </a:tc>
                <a:tc>
                  <a:txBody>
                    <a:bodyPr/>
                    <a:lstStyle/>
                    <a:p>
                      <a:pPr algn="l"/>
                      <a:endParaRPr lang="en-US" sz="2600" dirty="0">
                        <a:effectLst/>
                      </a:endParaRP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3586582768"/>
                  </a:ext>
                </a:extLst>
              </a:tr>
              <a:tr h="1181100">
                <a:tc>
                  <a:txBody>
                    <a:bodyPr/>
                    <a:lstStyle/>
                    <a:p>
                      <a:endParaRPr lang="en-US">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D)</a:t>
                      </a:r>
                    </a:p>
                  </a:txBody>
                  <a:tcPr marL="47625" marR="47625" marT="47625" marB="47625" anchor="ctr">
                    <a:lnL>
                      <a:noFill/>
                    </a:lnL>
                    <a:lnR>
                      <a:noFill/>
                    </a:lnR>
                    <a:lnT>
                      <a:noFill/>
                    </a:lnT>
                    <a:lnB>
                      <a:noFill/>
                    </a:lnB>
                    <a:solidFill>
                      <a:srgbClr val="FFFFFF"/>
                    </a:solidFill>
                  </a:tcPr>
                </a:tc>
                <a:tc>
                  <a:txBody>
                    <a:bodyPr/>
                    <a:lstStyle/>
                    <a:p>
                      <a:pPr algn="l"/>
                      <a:r>
                        <a:rPr lang="en-US" sz="3200" dirty="0">
                          <a:effectLst/>
                        </a:rPr>
                        <a:t>Cut the strand in half. If the plugged in half stays on, it's a series circuit.</a:t>
                      </a:r>
                    </a:p>
                  </a:txBody>
                  <a:tcPr marL="47625" marR="47625" marT="47625" marB="47625" anchor="ctr">
                    <a:lnL>
                      <a:noFill/>
                    </a:lnL>
                    <a:lnR>
                      <a:noFill/>
                    </a:lnR>
                    <a:lnT>
                      <a:noFill/>
                    </a:lnT>
                    <a:lnB>
                      <a:noFill/>
                    </a:lnB>
                    <a:solidFill>
                      <a:srgbClr val="FFFFFF"/>
                    </a:solidFill>
                  </a:tcPr>
                </a:tc>
                <a:tc>
                  <a:txBody>
                    <a:bodyPr/>
                    <a:lstStyle/>
                    <a:p>
                      <a:pPr algn="l"/>
                      <a:endParaRPr lang="en-US" sz="2600" dirty="0">
                        <a:effectLst/>
                      </a:endParaRP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742779495"/>
                  </a:ext>
                </a:extLst>
              </a:tr>
            </a:tbl>
          </a:graphicData>
        </a:graphic>
      </p:graphicFrame>
      <p:sp>
        <p:nvSpPr>
          <p:cNvPr id="5" name="5-Point Star 4"/>
          <p:cNvSpPr/>
          <p:nvPr/>
        </p:nvSpPr>
        <p:spPr>
          <a:xfrm>
            <a:off x="778000" y="4453903"/>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95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How is an electromagnet different from a bar magnet?</a:t>
            </a:r>
          </a:p>
        </p:txBody>
      </p:sp>
      <p:pic>
        <p:nvPicPr>
          <p:cNvPr id="4" name="Picture 3"/>
          <p:cNvPicPr>
            <a:picLocks noChangeAspect="1"/>
          </p:cNvPicPr>
          <p:nvPr/>
        </p:nvPicPr>
        <p:blipFill rotWithShape="1">
          <a:blip r:embed="rId2"/>
          <a:srcRect t="12890"/>
          <a:stretch/>
        </p:blipFill>
        <p:spPr>
          <a:xfrm>
            <a:off x="5465685" y="1122674"/>
            <a:ext cx="5702300" cy="2389602"/>
          </a:xfrm>
          <a:prstGeom prst="rect">
            <a:avLst/>
          </a:prstGeom>
        </p:spPr>
      </p:pic>
      <p:sp>
        <p:nvSpPr>
          <p:cNvPr id="5" name="Rectangle 4"/>
          <p:cNvSpPr/>
          <p:nvPr/>
        </p:nvSpPr>
        <p:spPr>
          <a:xfrm>
            <a:off x="570602" y="3562218"/>
            <a:ext cx="11264773" cy="3046988"/>
          </a:xfrm>
          <a:prstGeom prst="rect">
            <a:avLst/>
          </a:prstGeom>
        </p:spPr>
        <p:txBody>
          <a:bodyPr wrap="square">
            <a:spAutoFit/>
          </a:bodyPr>
          <a:lstStyle/>
          <a:p>
            <a:pPr marL="342900" indent="-342900">
              <a:buAutoNum type="alphaUcParenR"/>
            </a:pPr>
            <a:r>
              <a:rPr lang="en-US" sz="3200" dirty="0"/>
              <a:t> Only a bar magnet has a magnetic field.		</a:t>
            </a:r>
          </a:p>
          <a:p>
            <a:pPr marL="342900" indent="-342900">
              <a:buAutoNum type="alphaUcParenR"/>
            </a:pPr>
            <a:r>
              <a:rPr lang="en-US" sz="3200" dirty="0"/>
              <a:t> Only an electromagnet attracts materials made of iron.	</a:t>
            </a:r>
          </a:p>
          <a:p>
            <a:pPr marL="342900" indent="-342900">
              <a:buAutoNum type="alphaUcParenR"/>
            </a:pPr>
            <a:r>
              <a:rPr lang="en-US" sz="3200" dirty="0"/>
              <a:t> An electromagnet is temporary and is magnetic when a current flows through a wire wrapped around the core.</a:t>
            </a:r>
          </a:p>
          <a:p>
            <a:r>
              <a:rPr lang="en-US" sz="3200" dirty="0"/>
              <a:t>D) A bar magnet is a temporary and is only magnetic when a  </a:t>
            </a:r>
          </a:p>
          <a:p>
            <a:r>
              <a:rPr lang="en-US" sz="3200" dirty="0"/>
              <a:t>    current flows through a wire wrapped around the core.		</a:t>
            </a:r>
          </a:p>
        </p:txBody>
      </p:sp>
      <p:sp>
        <p:nvSpPr>
          <p:cNvPr id="6" name="5-Point Star 5"/>
          <p:cNvSpPr/>
          <p:nvPr/>
        </p:nvSpPr>
        <p:spPr>
          <a:xfrm>
            <a:off x="309626" y="4623565"/>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79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89210832"/>
              </p:ext>
            </p:extLst>
          </p:nvPr>
        </p:nvGraphicFramePr>
        <p:xfrm>
          <a:off x="876299" y="-10636"/>
          <a:ext cx="10515600" cy="2125186"/>
        </p:xfrm>
        <a:graphic>
          <a:graphicData uri="http://schemas.openxmlformats.org/drawingml/2006/table">
            <a:tbl>
              <a:tblPr/>
              <a:tblGrid>
                <a:gridCol w="10515600">
                  <a:extLst>
                    <a:ext uri="{9D8B030D-6E8A-4147-A177-3AD203B41FA5}">
                      <a16:colId xmlns:a16="http://schemas.microsoft.com/office/drawing/2014/main" val="2106807007"/>
                    </a:ext>
                  </a:extLst>
                </a:gridCol>
              </a:tblGrid>
              <a:tr h="2125186">
                <a:tc>
                  <a:txBody>
                    <a:bodyPr/>
                    <a:lstStyle/>
                    <a:p>
                      <a:br>
                        <a:rPr lang="en-US" dirty="0">
                          <a:solidFill>
                            <a:srgbClr val="5196CF"/>
                          </a:solidFill>
                          <a:effectLst/>
                          <a:latin typeface="PTSansRegular"/>
                          <a:hlinkClick r:id="rId2"/>
                        </a:rPr>
                      </a:br>
                      <a:r>
                        <a:rPr lang="en-US" sz="3600" b="0" i="0" dirty="0">
                          <a:solidFill>
                            <a:srgbClr val="0000FF"/>
                          </a:solidFill>
                          <a:effectLst/>
                          <a:latin typeface="PTSansRegular"/>
                        </a:rPr>
                        <a:t>Look at the diagram. Emily needs to complete the circuit. What two points should be connected to complete the circuit and make the bulb glow?</a:t>
                      </a:r>
                      <a:endParaRPr lang="en-US" sz="3600" dirty="0">
                        <a:solidFill>
                          <a:srgbClr val="0000FF"/>
                        </a:solidFill>
                        <a:effectLst/>
                        <a:latin typeface="PTSansRegular"/>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769485174"/>
                  </a:ext>
                </a:extLst>
              </a:tr>
            </a:tbl>
          </a:graphicData>
        </a:graphic>
      </p:graphicFrame>
      <p:pic>
        <p:nvPicPr>
          <p:cNvPr id="7170" name="Picture 2" descr="https://www.usatestprep.com/modules/gallery/files/105/10500/105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175" y="1971674"/>
            <a:ext cx="3108064" cy="4543425"/>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3" name="Table 2"/>
          <p:cNvGraphicFramePr>
            <a:graphicFrameLocks noGrp="1"/>
          </p:cNvGraphicFramePr>
          <p:nvPr>
            <p:extLst>
              <p:ext uri="{D42A27DB-BD31-4B8C-83A1-F6EECF244321}">
                <p14:modId xmlns:p14="http://schemas.microsoft.com/office/powerpoint/2010/main" val="3329556827"/>
              </p:ext>
            </p:extLst>
          </p:nvPr>
        </p:nvGraphicFramePr>
        <p:xfrm>
          <a:off x="1276350" y="2514598"/>
          <a:ext cx="6000750" cy="3323116"/>
        </p:xfrm>
        <a:graphic>
          <a:graphicData uri="http://schemas.openxmlformats.org/drawingml/2006/table">
            <a:tbl>
              <a:tblPr/>
              <a:tblGrid>
                <a:gridCol w="427946">
                  <a:extLst>
                    <a:ext uri="{9D8B030D-6E8A-4147-A177-3AD203B41FA5}">
                      <a16:colId xmlns:a16="http://schemas.microsoft.com/office/drawing/2014/main" val="1770054963"/>
                    </a:ext>
                  </a:extLst>
                </a:gridCol>
                <a:gridCol w="475496">
                  <a:extLst>
                    <a:ext uri="{9D8B030D-6E8A-4147-A177-3AD203B41FA5}">
                      <a16:colId xmlns:a16="http://schemas.microsoft.com/office/drawing/2014/main" val="3138760275"/>
                    </a:ext>
                  </a:extLst>
                </a:gridCol>
                <a:gridCol w="4431616">
                  <a:extLst>
                    <a:ext uri="{9D8B030D-6E8A-4147-A177-3AD203B41FA5}">
                      <a16:colId xmlns:a16="http://schemas.microsoft.com/office/drawing/2014/main" val="4122383696"/>
                    </a:ext>
                  </a:extLst>
                </a:gridCol>
                <a:gridCol w="665692">
                  <a:extLst>
                    <a:ext uri="{9D8B030D-6E8A-4147-A177-3AD203B41FA5}">
                      <a16:colId xmlns:a16="http://schemas.microsoft.com/office/drawing/2014/main" val="2471532936"/>
                    </a:ext>
                  </a:extLst>
                </a:gridCol>
              </a:tblGrid>
              <a:tr h="830779">
                <a:tc>
                  <a:txBody>
                    <a:bodyPr/>
                    <a:lstStyle/>
                    <a:p>
                      <a:endParaRPr lang="en-US" sz="3200">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A)</a:t>
                      </a:r>
                    </a:p>
                  </a:txBody>
                  <a:tcPr marL="47625" marR="47625" marT="47625" marB="47625" anchor="ctr">
                    <a:lnL>
                      <a:noFill/>
                    </a:lnL>
                    <a:lnR>
                      <a:noFill/>
                    </a:lnR>
                    <a:lnT>
                      <a:noFill/>
                    </a:lnT>
                    <a:lnB>
                      <a:noFill/>
                    </a:lnB>
                    <a:solidFill>
                      <a:srgbClr val="FFFFFF"/>
                    </a:solidFill>
                  </a:tcPr>
                </a:tc>
                <a:tc>
                  <a:txBody>
                    <a:bodyPr/>
                    <a:lstStyle/>
                    <a:p>
                      <a:pPr algn="l"/>
                      <a:r>
                        <a:rPr lang="en-US" sz="3200">
                          <a:effectLst/>
                        </a:rPr>
                        <a:t>Points 2 and 3</a:t>
                      </a:r>
                    </a:p>
                  </a:txBody>
                  <a:tcPr marL="47625" marR="47625" marT="47625" marB="47625" anchor="ctr">
                    <a:lnL>
                      <a:noFill/>
                    </a:lnL>
                    <a:lnR>
                      <a:noFill/>
                    </a:lnR>
                    <a:lnT>
                      <a:noFill/>
                    </a:lnT>
                    <a:lnB>
                      <a:noFill/>
                    </a:lnB>
                    <a:solidFill>
                      <a:srgbClr val="FFFFFF"/>
                    </a:solidFill>
                  </a:tcPr>
                </a:tc>
                <a:tc>
                  <a:txBody>
                    <a:bodyPr/>
                    <a:lstStyle/>
                    <a:p>
                      <a:pPr algn="l"/>
                      <a:endParaRPr lang="en-US">
                        <a:effectLst/>
                      </a:endParaRP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765645934"/>
                  </a:ext>
                </a:extLst>
              </a:tr>
              <a:tr h="830779">
                <a:tc>
                  <a:txBody>
                    <a:bodyPr/>
                    <a:lstStyle/>
                    <a:p>
                      <a:endParaRPr lang="en-US" sz="3200">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B)</a:t>
                      </a:r>
                    </a:p>
                  </a:txBody>
                  <a:tcPr marL="47625" marR="47625" marT="47625" marB="47625" anchor="ctr">
                    <a:lnL>
                      <a:noFill/>
                    </a:lnL>
                    <a:lnR>
                      <a:noFill/>
                    </a:lnR>
                    <a:lnT>
                      <a:noFill/>
                    </a:lnT>
                    <a:lnB>
                      <a:noFill/>
                    </a:lnB>
                    <a:solidFill>
                      <a:srgbClr val="FFFFFF"/>
                    </a:solidFill>
                  </a:tcPr>
                </a:tc>
                <a:tc>
                  <a:txBody>
                    <a:bodyPr/>
                    <a:lstStyle/>
                    <a:p>
                      <a:pPr algn="l"/>
                      <a:r>
                        <a:rPr lang="en-US" sz="3200">
                          <a:effectLst/>
                        </a:rPr>
                        <a:t>Points 1 and 4</a:t>
                      </a:r>
                    </a:p>
                  </a:txBody>
                  <a:tcPr marL="47625" marR="47625" marT="47625" marB="47625" anchor="ctr">
                    <a:lnL>
                      <a:noFill/>
                    </a:lnL>
                    <a:lnR>
                      <a:noFill/>
                    </a:lnR>
                    <a:lnT>
                      <a:noFill/>
                    </a:lnT>
                    <a:lnB>
                      <a:noFill/>
                    </a:lnB>
                    <a:solidFill>
                      <a:srgbClr val="FFFFFF"/>
                    </a:solidFill>
                  </a:tcPr>
                </a:tc>
                <a:tc>
                  <a:txBody>
                    <a:bodyPr/>
                    <a:lstStyle/>
                    <a:p>
                      <a:pPr algn="l"/>
                      <a:endParaRPr lang="en-US">
                        <a:effectLst/>
                      </a:endParaRP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3752017934"/>
                  </a:ext>
                </a:extLst>
              </a:tr>
              <a:tr h="830779">
                <a:tc>
                  <a:txBody>
                    <a:bodyPr/>
                    <a:lstStyle/>
                    <a:p>
                      <a:endParaRPr lang="en-US" sz="3200">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C)</a:t>
                      </a:r>
                    </a:p>
                  </a:txBody>
                  <a:tcPr marL="47625" marR="47625" marT="47625" marB="47625" anchor="ctr">
                    <a:lnL>
                      <a:noFill/>
                    </a:lnL>
                    <a:lnR>
                      <a:noFill/>
                    </a:lnR>
                    <a:lnT>
                      <a:noFill/>
                    </a:lnT>
                    <a:lnB>
                      <a:noFill/>
                    </a:lnB>
                    <a:solidFill>
                      <a:srgbClr val="FFFFFF"/>
                    </a:solidFill>
                  </a:tcPr>
                </a:tc>
                <a:tc>
                  <a:txBody>
                    <a:bodyPr/>
                    <a:lstStyle/>
                    <a:p>
                      <a:pPr algn="l"/>
                      <a:r>
                        <a:rPr lang="en-US" sz="3200">
                          <a:effectLst/>
                        </a:rPr>
                        <a:t>Points 2 and 4</a:t>
                      </a:r>
                    </a:p>
                  </a:txBody>
                  <a:tcPr marL="47625" marR="47625" marT="47625" marB="47625" anchor="ctr">
                    <a:lnL>
                      <a:noFill/>
                    </a:lnL>
                    <a:lnR>
                      <a:noFill/>
                    </a:lnR>
                    <a:lnT>
                      <a:noFill/>
                    </a:lnT>
                    <a:lnB>
                      <a:noFill/>
                    </a:lnB>
                    <a:solidFill>
                      <a:srgbClr val="FFFFFF"/>
                    </a:solidFill>
                  </a:tcPr>
                </a:tc>
                <a:tc>
                  <a:txBody>
                    <a:bodyPr/>
                    <a:lstStyle/>
                    <a:p>
                      <a:pPr algn="l"/>
                      <a:endParaRPr lang="en-US">
                        <a:effectLst/>
                      </a:endParaRP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1749201672"/>
                  </a:ext>
                </a:extLst>
              </a:tr>
              <a:tr h="830779">
                <a:tc>
                  <a:txBody>
                    <a:bodyPr/>
                    <a:lstStyle/>
                    <a:p>
                      <a:endParaRPr lang="en-US" sz="3200">
                        <a:effectLst/>
                      </a:endParaRPr>
                    </a:p>
                  </a:txBody>
                  <a:tcPr marL="47625" marR="47625" marT="47625" marB="47625" anchor="ctr">
                    <a:lnL>
                      <a:noFill/>
                    </a:lnL>
                    <a:lnR>
                      <a:noFill/>
                    </a:lnR>
                    <a:lnT>
                      <a:noFill/>
                    </a:lnT>
                    <a:lnB>
                      <a:noFill/>
                    </a:lnB>
                    <a:solidFill>
                      <a:srgbClr val="FFFFFF"/>
                    </a:solidFill>
                  </a:tcPr>
                </a:tc>
                <a:tc>
                  <a:txBody>
                    <a:bodyPr/>
                    <a:lstStyle/>
                    <a:p>
                      <a:r>
                        <a:rPr lang="en-US" sz="3200">
                          <a:effectLst/>
                        </a:rPr>
                        <a:t>D)</a:t>
                      </a:r>
                    </a:p>
                  </a:txBody>
                  <a:tcPr marL="47625" marR="47625" marT="47625" marB="47625" anchor="ctr">
                    <a:lnL>
                      <a:noFill/>
                    </a:lnL>
                    <a:lnR>
                      <a:noFill/>
                    </a:lnR>
                    <a:lnT>
                      <a:noFill/>
                    </a:lnT>
                    <a:lnB>
                      <a:noFill/>
                    </a:lnB>
                    <a:solidFill>
                      <a:srgbClr val="FFFFFF"/>
                    </a:solidFill>
                  </a:tcPr>
                </a:tc>
                <a:tc>
                  <a:txBody>
                    <a:bodyPr/>
                    <a:lstStyle/>
                    <a:p>
                      <a:pPr algn="l"/>
                      <a:r>
                        <a:rPr lang="en-US" sz="3200" dirty="0">
                          <a:effectLst/>
                        </a:rPr>
                        <a:t>Points 1 and 3</a:t>
                      </a:r>
                    </a:p>
                  </a:txBody>
                  <a:tcPr marL="47625" marR="47625" marT="47625" marB="47625" anchor="ctr">
                    <a:lnL>
                      <a:noFill/>
                    </a:lnL>
                    <a:lnR>
                      <a:noFill/>
                    </a:lnR>
                    <a:lnT>
                      <a:noFill/>
                    </a:lnT>
                    <a:lnB>
                      <a:noFill/>
                    </a:lnB>
                    <a:solidFill>
                      <a:srgbClr val="FFFFFF"/>
                    </a:solidFill>
                  </a:tcPr>
                </a:tc>
                <a:tc>
                  <a:txBody>
                    <a:bodyPr/>
                    <a:lstStyle/>
                    <a:p>
                      <a:pPr algn="l"/>
                      <a:endParaRPr lang="en-US" dirty="0">
                        <a:effectLst/>
                      </a:endParaRPr>
                    </a:p>
                  </a:txBody>
                  <a:tcPr marL="47625" marR="47625" marT="47625" marB="47625" anchor="ctr">
                    <a:lnL>
                      <a:noFill/>
                    </a:lnL>
                    <a:lnR>
                      <a:noFill/>
                    </a:lnR>
                    <a:lnT>
                      <a:noFill/>
                    </a:lnT>
                    <a:lnB>
                      <a:noFill/>
                    </a:lnB>
                    <a:solidFill>
                      <a:srgbClr val="FFFFFF"/>
                    </a:solidFill>
                  </a:tcPr>
                </a:tc>
                <a:extLst>
                  <a:ext uri="{0D108BD9-81ED-4DB2-BD59-A6C34878D82A}">
                    <a16:rowId xmlns:a16="http://schemas.microsoft.com/office/drawing/2014/main" val="2606239738"/>
                  </a:ext>
                </a:extLst>
              </a:tr>
            </a:tbl>
          </a:graphicData>
        </a:graphic>
      </p:graphicFrame>
      <p:sp>
        <p:nvSpPr>
          <p:cNvPr id="5" name="5-Point Star 4"/>
          <p:cNvSpPr/>
          <p:nvPr/>
        </p:nvSpPr>
        <p:spPr>
          <a:xfrm>
            <a:off x="1214828" y="4177836"/>
            <a:ext cx="699446" cy="736182"/>
          </a:xfrm>
          <a:prstGeom prst="star5">
            <a:avLst>
              <a:gd name="adj" fmla="val 16837"/>
              <a:gd name="hf" fmla="val 105146"/>
              <a:gd name="vf" fmla="val 110557"/>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796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12125793"/>
              </p:ext>
            </p:extLst>
          </p:nvPr>
        </p:nvGraphicFramePr>
        <p:xfrm>
          <a:off x="246399" y="-10636"/>
          <a:ext cx="11545550" cy="2125186"/>
        </p:xfrm>
        <a:graphic>
          <a:graphicData uri="http://schemas.openxmlformats.org/drawingml/2006/table">
            <a:tbl>
              <a:tblPr/>
              <a:tblGrid>
                <a:gridCol w="11545550">
                  <a:extLst>
                    <a:ext uri="{9D8B030D-6E8A-4147-A177-3AD203B41FA5}">
                      <a16:colId xmlns:a16="http://schemas.microsoft.com/office/drawing/2014/main" val="2106807007"/>
                    </a:ext>
                  </a:extLst>
                </a:gridCol>
              </a:tblGrid>
              <a:tr h="2125186">
                <a:tc>
                  <a:txBody>
                    <a:bodyPr/>
                    <a:lstStyle/>
                    <a:p>
                      <a:br>
                        <a:rPr lang="en-US" dirty="0">
                          <a:solidFill>
                            <a:srgbClr val="0000FF"/>
                          </a:solidFill>
                          <a:effectLst/>
                          <a:latin typeface="PTSansRegular"/>
                          <a:hlinkClick r:id="rId2"/>
                        </a:rPr>
                      </a:br>
                      <a:r>
                        <a:rPr lang="en-US" sz="3600" b="0" i="0" dirty="0">
                          <a:solidFill>
                            <a:srgbClr val="0000FF"/>
                          </a:solidFill>
                          <a:effectLst/>
                          <a:latin typeface="PTSansRegular"/>
                        </a:rPr>
                        <a:t>Each light switch in the classroom allows you to turn on one row of lights. What conclusion can you make about how the rows of lights are connected?</a:t>
                      </a:r>
                      <a:endParaRPr lang="en-US" sz="3600" dirty="0">
                        <a:solidFill>
                          <a:srgbClr val="0000FF"/>
                        </a:solidFill>
                        <a:effectLst/>
                        <a:latin typeface="PTSansRegular"/>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769485174"/>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713262516"/>
              </p:ext>
            </p:extLst>
          </p:nvPr>
        </p:nvGraphicFramePr>
        <p:xfrm>
          <a:off x="1200147" y="1966754"/>
          <a:ext cx="10744202" cy="4770120"/>
        </p:xfrm>
        <a:graphic>
          <a:graphicData uri="http://schemas.openxmlformats.org/drawingml/2006/table">
            <a:tbl>
              <a:tblPr/>
              <a:tblGrid>
                <a:gridCol w="766226">
                  <a:extLst>
                    <a:ext uri="{9D8B030D-6E8A-4147-A177-3AD203B41FA5}">
                      <a16:colId xmlns:a16="http://schemas.microsoft.com/office/drawing/2014/main" val="506272652"/>
                    </a:ext>
                  </a:extLst>
                </a:gridCol>
                <a:gridCol w="851364">
                  <a:extLst>
                    <a:ext uri="{9D8B030D-6E8A-4147-A177-3AD203B41FA5}">
                      <a16:colId xmlns:a16="http://schemas.microsoft.com/office/drawing/2014/main" val="2072064518"/>
                    </a:ext>
                  </a:extLst>
                </a:gridCol>
                <a:gridCol w="9005962">
                  <a:extLst>
                    <a:ext uri="{9D8B030D-6E8A-4147-A177-3AD203B41FA5}">
                      <a16:colId xmlns:a16="http://schemas.microsoft.com/office/drawing/2014/main" val="2298215495"/>
                    </a:ext>
                  </a:extLst>
                </a:gridCol>
                <a:gridCol w="120650">
                  <a:extLst>
                    <a:ext uri="{9D8B030D-6E8A-4147-A177-3AD203B41FA5}">
                      <a16:colId xmlns:a16="http://schemas.microsoft.com/office/drawing/2014/main" val="3795121372"/>
                    </a:ext>
                  </a:extLst>
                </a:gridCol>
              </a:tblGrid>
              <a:tr h="855471">
                <a:tc>
                  <a:txBody>
                    <a:bodyPr/>
                    <a:lstStyle/>
                    <a:p>
                      <a:endParaRPr lang="en-US" sz="3200" dirty="0">
                        <a:effectLst/>
                      </a:endParaRPr>
                    </a:p>
                  </a:txBody>
                  <a:tcPr marL="47625" marR="47625" marT="47625" marB="47625" anchor="ctr">
                    <a:lnL>
                      <a:noFill/>
                    </a:lnL>
                    <a:lnR>
                      <a:noFill/>
                    </a:lnR>
                    <a:lnT>
                      <a:noFill/>
                    </a:lnT>
                    <a:lnB>
                      <a:noFill/>
                    </a:lnB>
                  </a:tcPr>
                </a:tc>
                <a:tc>
                  <a:txBody>
                    <a:bodyPr/>
                    <a:lstStyle/>
                    <a:p>
                      <a:r>
                        <a:rPr lang="en-US" sz="3200" dirty="0">
                          <a:effectLst/>
                        </a:rPr>
                        <a:t>A)</a:t>
                      </a:r>
                    </a:p>
                  </a:txBody>
                  <a:tcPr marL="47625" marR="47625" marT="47625" marB="47625" anchor="ctr">
                    <a:lnL>
                      <a:noFill/>
                    </a:lnL>
                    <a:lnR>
                      <a:noFill/>
                    </a:lnR>
                    <a:lnT>
                      <a:noFill/>
                    </a:lnT>
                    <a:lnB>
                      <a:noFill/>
                    </a:lnB>
                  </a:tcPr>
                </a:tc>
                <a:tc>
                  <a:txBody>
                    <a:bodyPr/>
                    <a:lstStyle/>
                    <a:p>
                      <a:pPr algn="l"/>
                      <a:r>
                        <a:rPr lang="en-US" sz="3200" dirty="0">
                          <a:effectLst/>
                        </a:rPr>
                        <a:t>The rows must be hooked up in parallel or only one row could be turned on at a time.</a:t>
                      </a:r>
                    </a:p>
                  </a:txBody>
                  <a:tcPr marL="47625" marR="47625" marT="47625" marB="47625" anchor="ctr">
                    <a:lnL>
                      <a:noFill/>
                    </a:lnL>
                    <a:lnR>
                      <a:noFill/>
                    </a:lnR>
                    <a:lnT>
                      <a:noFill/>
                    </a:lnT>
                    <a:lnB>
                      <a:noFill/>
                    </a:lnB>
                  </a:tcPr>
                </a:tc>
                <a:tc>
                  <a:txBody>
                    <a:bodyPr/>
                    <a:lstStyle/>
                    <a:p>
                      <a:pPr algn="l"/>
                      <a:endParaRPr lang="en-US">
                        <a:effectLst/>
                      </a:endParaRPr>
                    </a:p>
                  </a:txBody>
                  <a:tcPr marL="47625" marR="47625" marT="47625" marB="47625" anchor="ctr">
                    <a:lnL>
                      <a:noFill/>
                    </a:lnL>
                    <a:lnR>
                      <a:noFill/>
                    </a:lnR>
                    <a:lnT>
                      <a:noFill/>
                    </a:lnT>
                    <a:lnB>
                      <a:noFill/>
                    </a:lnB>
                  </a:tcPr>
                </a:tc>
                <a:extLst>
                  <a:ext uri="{0D108BD9-81ED-4DB2-BD59-A6C34878D82A}">
                    <a16:rowId xmlns:a16="http://schemas.microsoft.com/office/drawing/2014/main" val="2543977955"/>
                  </a:ext>
                </a:extLst>
              </a:tr>
              <a:tr h="855471">
                <a:tc>
                  <a:txBody>
                    <a:bodyPr/>
                    <a:lstStyle/>
                    <a:p>
                      <a:endParaRPr lang="en-US" sz="3200" dirty="0">
                        <a:effectLst/>
                      </a:endParaRPr>
                    </a:p>
                  </a:txBody>
                  <a:tcPr marL="47625" marR="47625" marT="47625" marB="47625" anchor="ctr">
                    <a:lnL>
                      <a:noFill/>
                    </a:lnL>
                    <a:lnR>
                      <a:noFill/>
                    </a:lnR>
                    <a:lnT>
                      <a:noFill/>
                    </a:lnT>
                    <a:lnB>
                      <a:noFill/>
                    </a:lnB>
                  </a:tcPr>
                </a:tc>
                <a:tc>
                  <a:txBody>
                    <a:bodyPr/>
                    <a:lstStyle/>
                    <a:p>
                      <a:r>
                        <a:rPr lang="en-US" sz="3200">
                          <a:effectLst/>
                        </a:rPr>
                        <a:t>B)</a:t>
                      </a:r>
                    </a:p>
                  </a:txBody>
                  <a:tcPr marL="47625" marR="47625" marT="47625" marB="47625" anchor="ctr">
                    <a:lnL>
                      <a:noFill/>
                    </a:lnL>
                    <a:lnR>
                      <a:noFill/>
                    </a:lnR>
                    <a:lnT>
                      <a:noFill/>
                    </a:lnT>
                    <a:lnB>
                      <a:noFill/>
                    </a:lnB>
                  </a:tcPr>
                </a:tc>
                <a:tc>
                  <a:txBody>
                    <a:bodyPr/>
                    <a:lstStyle/>
                    <a:p>
                      <a:pPr algn="l"/>
                      <a:r>
                        <a:rPr lang="en-US" sz="3200">
                          <a:effectLst/>
                        </a:rPr>
                        <a:t>The rows must be hooked up in series or all the rows of lights would either turn on or off.</a:t>
                      </a:r>
                    </a:p>
                  </a:txBody>
                  <a:tcPr marL="47625" marR="47625" marT="47625" marB="47625" anchor="ctr">
                    <a:lnL>
                      <a:noFill/>
                    </a:lnL>
                    <a:lnR>
                      <a:noFill/>
                    </a:lnR>
                    <a:lnT>
                      <a:noFill/>
                    </a:lnT>
                    <a:lnB>
                      <a:noFill/>
                    </a:lnB>
                  </a:tcPr>
                </a:tc>
                <a:tc>
                  <a:txBody>
                    <a:bodyPr/>
                    <a:lstStyle/>
                    <a:p>
                      <a:pPr algn="l"/>
                      <a:endParaRPr lang="en-US">
                        <a:effectLst/>
                      </a:endParaRPr>
                    </a:p>
                  </a:txBody>
                  <a:tcPr marL="47625" marR="47625" marT="47625" marB="47625" anchor="ctr">
                    <a:lnL>
                      <a:noFill/>
                    </a:lnL>
                    <a:lnR>
                      <a:noFill/>
                    </a:lnR>
                    <a:lnT>
                      <a:noFill/>
                    </a:lnT>
                    <a:lnB>
                      <a:noFill/>
                    </a:lnB>
                  </a:tcPr>
                </a:tc>
                <a:extLst>
                  <a:ext uri="{0D108BD9-81ED-4DB2-BD59-A6C34878D82A}">
                    <a16:rowId xmlns:a16="http://schemas.microsoft.com/office/drawing/2014/main" val="1439637937"/>
                  </a:ext>
                </a:extLst>
              </a:tr>
              <a:tr h="855471">
                <a:tc>
                  <a:txBody>
                    <a:bodyPr/>
                    <a:lstStyle/>
                    <a:p>
                      <a:endParaRPr lang="en-US" sz="3200">
                        <a:effectLst/>
                      </a:endParaRPr>
                    </a:p>
                  </a:txBody>
                  <a:tcPr marL="47625" marR="47625" marT="47625" marB="47625" anchor="ctr">
                    <a:lnL>
                      <a:noFill/>
                    </a:lnL>
                    <a:lnR>
                      <a:noFill/>
                    </a:lnR>
                    <a:lnT>
                      <a:noFill/>
                    </a:lnT>
                    <a:lnB>
                      <a:noFill/>
                    </a:lnB>
                  </a:tcPr>
                </a:tc>
                <a:tc>
                  <a:txBody>
                    <a:bodyPr/>
                    <a:lstStyle/>
                    <a:p>
                      <a:r>
                        <a:rPr lang="en-US" sz="3200">
                          <a:effectLst/>
                        </a:rPr>
                        <a:t>C)</a:t>
                      </a:r>
                    </a:p>
                  </a:txBody>
                  <a:tcPr marL="47625" marR="47625" marT="47625" marB="47625" anchor="ctr">
                    <a:lnL>
                      <a:noFill/>
                    </a:lnL>
                    <a:lnR>
                      <a:noFill/>
                    </a:lnR>
                    <a:lnT>
                      <a:noFill/>
                    </a:lnT>
                    <a:lnB>
                      <a:noFill/>
                    </a:lnB>
                  </a:tcPr>
                </a:tc>
                <a:tc>
                  <a:txBody>
                    <a:bodyPr/>
                    <a:lstStyle/>
                    <a:p>
                      <a:pPr algn="l"/>
                      <a:r>
                        <a:rPr lang="en-US" sz="3200">
                          <a:effectLst/>
                        </a:rPr>
                        <a:t>The rows must be hooked up in parallel or all the rows of lights would either turn on or off.</a:t>
                      </a:r>
                    </a:p>
                  </a:txBody>
                  <a:tcPr marL="47625" marR="47625" marT="47625" marB="47625" anchor="ctr">
                    <a:lnL>
                      <a:noFill/>
                    </a:lnL>
                    <a:lnR>
                      <a:noFill/>
                    </a:lnR>
                    <a:lnT>
                      <a:noFill/>
                    </a:lnT>
                    <a:lnB>
                      <a:noFill/>
                    </a:lnB>
                  </a:tcPr>
                </a:tc>
                <a:tc>
                  <a:txBody>
                    <a:bodyPr/>
                    <a:lstStyle/>
                    <a:p>
                      <a:pPr algn="l"/>
                      <a:endParaRPr lang="en-US">
                        <a:effectLst/>
                      </a:endParaRPr>
                    </a:p>
                  </a:txBody>
                  <a:tcPr marL="47625" marR="47625" marT="47625" marB="47625" anchor="ctr">
                    <a:lnL>
                      <a:noFill/>
                    </a:lnL>
                    <a:lnR>
                      <a:noFill/>
                    </a:lnR>
                    <a:lnT>
                      <a:noFill/>
                    </a:lnT>
                    <a:lnB>
                      <a:noFill/>
                    </a:lnB>
                  </a:tcPr>
                </a:tc>
                <a:extLst>
                  <a:ext uri="{0D108BD9-81ED-4DB2-BD59-A6C34878D82A}">
                    <a16:rowId xmlns:a16="http://schemas.microsoft.com/office/drawing/2014/main" val="2966276305"/>
                  </a:ext>
                </a:extLst>
              </a:tr>
              <a:tr h="1219932">
                <a:tc>
                  <a:txBody>
                    <a:bodyPr/>
                    <a:lstStyle/>
                    <a:p>
                      <a:endParaRPr lang="en-US" sz="3200">
                        <a:effectLst/>
                      </a:endParaRPr>
                    </a:p>
                  </a:txBody>
                  <a:tcPr marL="47625" marR="47625" marT="47625" marB="47625" anchor="ctr">
                    <a:lnL>
                      <a:noFill/>
                    </a:lnL>
                    <a:lnR>
                      <a:noFill/>
                    </a:lnR>
                    <a:lnT>
                      <a:noFill/>
                    </a:lnT>
                    <a:lnB>
                      <a:noFill/>
                    </a:lnB>
                  </a:tcPr>
                </a:tc>
                <a:tc>
                  <a:txBody>
                    <a:bodyPr/>
                    <a:lstStyle/>
                    <a:p>
                      <a:r>
                        <a:rPr lang="en-US" sz="3200">
                          <a:effectLst/>
                        </a:rPr>
                        <a:t>D)</a:t>
                      </a:r>
                    </a:p>
                  </a:txBody>
                  <a:tcPr marL="47625" marR="47625" marT="47625" marB="47625" anchor="ctr">
                    <a:lnL>
                      <a:noFill/>
                    </a:lnL>
                    <a:lnR>
                      <a:noFill/>
                    </a:lnR>
                    <a:lnT>
                      <a:noFill/>
                    </a:lnT>
                    <a:lnB>
                      <a:noFill/>
                    </a:lnB>
                  </a:tcPr>
                </a:tc>
                <a:tc>
                  <a:txBody>
                    <a:bodyPr/>
                    <a:lstStyle/>
                    <a:p>
                      <a:pPr algn="l"/>
                      <a:r>
                        <a:rPr lang="en-US" sz="3200" dirty="0">
                          <a:effectLst/>
                        </a:rPr>
                        <a:t>The rows must be hooked up in parallel or all the rows of lights could only be controlled by a single switch.</a:t>
                      </a:r>
                    </a:p>
                  </a:txBody>
                  <a:tcPr marL="47625" marR="47625" marT="47625" marB="47625" anchor="ctr">
                    <a:lnL>
                      <a:noFill/>
                    </a:lnL>
                    <a:lnR>
                      <a:noFill/>
                    </a:lnR>
                    <a:lnT>
                      <a:noFill/>
                    </a:lnT>
                    <a:lnB>
                      <a:noFill/>
                    </a:lnB>
                  </a:tcPr>
                </a:tc>
                <a:tc>
                  <a:txBody>
                    <a:bodyPr/>
                    <a:lstStyle/>
                    <a:p>
                      <a:pPr algn="l"/>
                      <a:endParaRPr lang="en-US" dirty="0">
                        <a:effectLst/>
                      </a:endParaRPr>
                    </a:p>
                  </a:txBody>
                  <a:tcPr marL="47625" marR="47625" marT="47625" marB="47625" anchor="ctr">
                    <a:lnL>
                      <a:noFill/>
                    </a:lnL>
                    <a:lnR>
                      <a:noFill/>
                    </a:lnR>
                    <a:lnT>
                      <a:noFill/>
                    </a:lnT>
                    <a:lnB>
                      <a:noFill/>
                    </a:lnB>
                  </a:tcPr>
                </a:tc>
                <a:extLst>
                  <a:ext uri="{0D108BD9-81ED-4DB2-BD59-A6C34878D82A}">
                    <a16:rowId xmlns:a16="http://schemas.microsoft.com/office/drawing/2014/main" val="2469297360"/>
                  </a:ext>
                </a:extLst>
              </a:tr>
            </a:tbl>
          </a:graphicData>
        </a:graphic>
      </p:graphicFrame>
      <p:sp>
        <p:nvSpPr>
          <p:cNvPr id="5" name="5-Point Star 4"/>
          <p:cNvSpPr/>
          <p:nvPr/>
        </p:nvSpPr>
        <p:spPr>
          <a:xfrm>
            <a:off x="1435706" y="4288264"/>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33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158478247"/>
              </p:ext>
            </p:extLst>
          </p:nvPr>
        </p:nvGraphicFramePr>
        <p:xfrm>
          <a:off x="190500" y="-10636"/>
          <a:ext cx="11811000" cy="2712720"/>
        </p:xfrm>
        <a:graphic>
          <a:graphicData uri="http://schemas.openxmlformats.org/drawingml/2006/table">
            <a:tbl>
              <a:tblPr/>
              <a:tblGrid>
                <a:gridCol w="11811000">
                  <a:extLst>
                    <a:ext uri="{9D8B030D-6E8A-4147-A177-3AD203B41FA5}">
                      <a16:colId xmlns:a16="http://schemas.microsoft.com/office/drawing/2014/main" val="2106807007"/>
                    </a:ext>
                  </a:extLst>
                </a:gridCol>
              </a:tblGrid>
              <a:tr h="21251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br>
                        <a:rPr lang="en-US" dirty="0">
                          <a:solidFill>
                            <a:srgbClr val="5196CF"/>
                          </a:solidFill>
                          <a:effectLst/>
                          <a:latin typeface="PTSansRegular"/>
                          <a:hlinkClick r:id="rId2"/>
                        </a:rPr>
                      </a:br>
                      <a:r>
                        <a:rPr lang="en-US" sz="3200" b="0" i="0" dirty="0">
                          <a:solidFill>
                            <a:srgbClr val="0000FF"/>
                          </a:solidFill>
                          <a:effectLst/>
                          <a:latin typeface="PTSansRegular"/>
                        </a:rPr>
                        <a:t>Two circuits are created using two identical light bulbs. In the circuit A, the bulbs are hooked up in series. In circuit B, the light bulbs are hooked up parallel. Each circuit is powered by a 6-volt battery. </a:t>
                      </a:r>
                      <a:r>
                        <a:rPr lang="en-US" sz="3200" dirty="0">
                          <a:solidFill>
                            <a:srgbClr val="0000FF"/>
                          </a:solidFill>
                          <a:latin typeface="PTSans-Regular"/>
                        </a:rPr>
                        <a:t>Which statement or observation would not be supported by the two two circuits?</a:t>
                      </a:r>
                      <a:endParaRPr lang="en-US" sz="3200" dirty="0">
                        <a:solidFill>
                          <a:srgbClr val="0000FF"/>
                        </a:solidFill>
                        <a:effectLst/>
                        <a:latin typeface="PTSansRegular"/>
                      </a:endParaRPr>
                    </a:p>
                  </a:txBody>
                  <a:tcPr marL="0" marR="0" marT="0" marB="0">
                    <a:lnL>
                      <a:noFill/>
                    </a:lnL>
                    <a:lnR>
                      <a:noFill/>
                    </a:lnR>
                    <a:lnT>
                      <a:noFill/>
                    </a:lnT>
                    <a:lnB>
                      <a:noFill/>
                    </a:lnB>
                    <a:solidFill>
                      <a:srgbClr val="FFFFFF"/>
                    </a:solidFill>
                  </a:tcPr>
                </a:tc>
                <a:extLst>
                  <a:ext uri="{0D108BD9-81ED-4DB2-BD59-A6C34878D82A}">
                    <a16:rowId xmlns:a16="http://schemas.microsoft.com/office/drawing/2014/main" val="2769485174"/>
                  </a:ext>
                </a:extLst>
              </a:tr>
            </a:tbl>
          </a:graphicData>
        </a:graphic>
      </p:graphicFrame>
      <p:sp>
        <p:nvSpPr>
          <p:cNvPr id="5" name="5-Point Star 4"/>
          <p:cNvSpPr/>
          <p:nvPr/>
        </p:nvSpPr>
        <p:spPr>
          <a:xfrm>
            <a:off x="423348" y="5116469"/>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784006" y="3231887"/>
            <a:ext cx="11124994" cy="2800767"/>
          </a:xfrm>
          <a:prstGeom prst="rect">
            <a:avLst/>
          </a:prstGeom>
        </p:spPr>
        <p:txBody>
          <a:bodyPr wrap="square">
            <a:spAutoFit/>
          </a:bodyPr>
          <a:lstStyle/>
          <a:p>
            <a:pPr marL="342900" indent="-342900">
              <a:spcBef>
                <a:spcPts val="600"/>
              </a:spcBef>
              <a:spcAft>
                <a:spcPts val="600"/>
              </a:spcAft>
              <a:buAutoNum type="alphaUcParenR"/>
            </a:pPr>
            <a:r>
              <a:rPr lang="en-US" sz="3200" dirty="0"/>
              <a:t>The current in the circuit A would be less.		</a:t>
            </a:r>
          </a:p>
          <a:p>
            <a:pPr marL="342900" indent="-342900">
              <a:spcBef>
                <a:spcPts val="600"/>
              </a:spcBef>
              <a:spcAft>
                <a:spcPts val="600"/>
              </a:spcAft>
              <a:buAutoNum type="alphaUcParenR"/>
            </a:pPr>
            <a:r>
              <a:rPr lang="en-US" sz="3200" dirty="0"/>
              <a:t>The light bulbs in the circuit B would be brighter.		</a:t>
            </a:r>
          </a:p>
          <a:p>
            <a:pPr marL="342900" indent="-342900">
              <a:spcBef>
                <a:spcPts val="600"/>
              </a:spcBef>
              <a:spcAft>
                <a:spcPts val="600"/>
              </a:spcAft>
              <a:buAutoNum type="alphaUcParenR" startAt="3"/>
            </a:pPr>
            <a:r>
              <a:rPr lang="en-US" sz="3200" dirty="0"/>
              <a:t>The light bulbs in circuit B are equal in brightness.		</a:t>
            </a:r>
          </a:p>
          <a:p>
            <a:pPr marL="342900" indent="-342900">
              <a:spcBef>
                <a:spcPts val="600"/>
              </a:spcBef>
              <a:spcAft>
                <a:spcPts val="600"/>
              </a:spcAft>
              <a:buAutoNum type="alphaUcParenR" startAt="3"/>
            </a:pPr>
            <a:r>
              <a:rPr lang="en-US" sz="3200" dirty="0"/>
              <a:t>If one light burns out in circuit A, the other bulbs gets brighter.</a:t>
            </a:r>
            <a:r>
              <a:rPr lang="en-US" dirty="0"/>
              <a:t>		</a:t>
            </a:r>
          </a:p>
        </p:txBody>
      </p:sp>
      <p:sp>
        <p:nvSpPr>
          <p:cNvPr id="6" name="5-Point Star 4"/>
          <p:cNvSpPr/>
          <p:nvPr/>
        </p:nvSpPr>
        <p:spPr>
          <a:xfrm>
            <a:off x="434283" y="3069905"/>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972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FF"/>
                </a:solidFill>
              </a:rPr>
              <a:t>An advantage of parallel circuits is that they</a:t>
            </a:r>
          </a:p>
        </p:txBody>
      </p:sp>
      <p:sp>
        <p:nvSpPr>
          <p:cNvPr id="4" name="Rectangle 3"/>
          <p:cNvSpPr/>
          <p:nvPr/>
        </p:nvSpPr>
        <p:spPr>
          <a:xfrm>
            <a:off x="410914" y="1512588"/>
            <a:ext cx="11412197" cy="4247317"/>
          </a:xfrm>
          <a:prstGeom prst="rect">
            <a:avLst/>
          </a:prstGeom>
        </p:spPr>
        <p:txBody>
          <a:bodyPr wrap="square">
            <a:spAutoFit/>
          </a:bodyPr>
          <a:lstStyle/>
          <a:p>
            <a:r>
              <a:rPr lang="en-US" dirty="0"/>
              <a:t>	</a:t>
            </a:r>
            <a:r>
              <a:rPr lang="en-US" sz="3600" dirty="0"/>
              <a:t>A)	stop transmitting all current if even one resistor  </a:t>
            </a:r>
          </a:p>
          <a:p>
            <a:r>
              <a:rPr lang="en-US" sz="3600" dirty="0"/>
              <a:t>                 breaks.		</a:t>
            </a:r>
          </a:p>
          <a:p>
            <a:r>
              <a:rPr lang="en-US" sz="3600" dirty="0"/>
              <a:t>	B)	form a single path through which the current flows.		</a:t>
            </a:r>
          </a:p>
          <a:p>
            <a:r>
              <a:rPr lang="en-US" sz="3600" dirty="0"/>
              <a:t>	C)	allow current to flow even if some paths are cut.		</a:t>
            </a:r>
          </a:p>
          <a:p>
            <a:r>
              <a:rPr lang="en-US" sz="3600" dirty="0"/>
              <a:t>	D)	divide the voltage evenly between all resistors.	</a:t>
            </a:r>
            <a:r>
              <a:rPr lang="en-US" dirty="0"/>
              <a:t>	</a:t>
            </a:r>
          </a:p>
        </p:txBody>
      </p:sp>
      <p:sp>
        <p:nvSpPr>
          <p:cNvPr id="5" name="5-Point Star 4"/>
          <p:cNvSpPr/>
          <p:nvPr/>
        </p:nvSpPr>
        <p:spPr>
          <a:xfrm>
            <a:off x="883511" y="3680913"/>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2379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121" y="365125"/>
            <a:ext cx="11504927" cy="1815027"/>
          </a:xfrm>
        </p:spPr>
        <p:txBody>
          <a:bodyPr>
            <a:normAutofit fontScale="90000"/>
          </a:bodyPr>
          <a:lstStyle/>
          <a:p>
            <a:r>
              <a:rPr lang="en-US" dirty="0">
                <a:solidFill>
                  <a:srgbClr val="0000FF"/>
                </a:solidFill>
              </a:rPr>
              <a:t>A series circuit connects a single light bulb to a single power source. As more light bulbs are added to the circuit, what change is caused in the voltage to each bulb?</a:t>
            </a:r>
          </a:p>
        </p:txBody>
      </p:sp>
      <p:sp>
        <p:nvSpPr>
          <p:cNvPr id="3" name="Content Placeholder 2"/>
          <p:cNvSpPr>
            <a:spLocks noGrp="1"/>
          </p:cNvSpPr>
          <p:nvPr>
            <p:ph idx="1"/>
          </p:nvPr>
        </p:nvSpPr>
        <p:spPr>
          <a:xfrm>
            <a:off x="838200" y="2388687"/>
            <a:ext cx="10515600" cy="3788275"/>
          </a:xfrm>
        </p:spPr>
        <p:txBody>
          <a:bodyPr>
            <a:noAutofit/>
          </a:bodyPr>
          <a:lstStyle/>
          <a:p>
            <a:pPr marL="514350" indent="-514350">
              <a:buAutoNum type="alphaUcPeriod"/>
            </a:pPr>
            <a:r>
              <a:rPr lang="en-US" sz="3600" dirty="0"/>
              <a:t>Voltage increases as the number of lights added increases</a:t>
            </a:r>
          </a:p>
          <a:p>
            <a:pPr marL="514350" indent="-514350">
              <a:buAutoNum type="alphaUcPeriod"/>
            </a:pPr>
            <a:r>
              <a:rPr lang="en-US" sz="3600" dirty="0"/>
              <a:t>Voltage slightly increases as the number of lights added increases</a:t>
            </a:r>
          </a:p>
          <a:p>
            <a:pPr marL="514350" indent="-514350">
              <a:buAutoNum type="alphaUcPeriod"/>
            </a:pPr>
            <a:r>
              <a:rPr lang="en-US" sz="3600" dirty="0"/>
              <a:t>Voltage decreases as the number of lights added increases</a:t>
            </a:r>
          </a:p>
          <a:p>
            <a:pPr marL="514350" indent="-514350">
              <a:buAutoNum type="alphaUcPeriod"/>
            </a:pPr>
            <a:r>
              <a:rPr lang="en-US" sz="3600" dirty="0"/>
              <a:t>Voltage doesn’t change as the number of lights added increases</a:t>
            </a:r>
          </a:p>
          <a:p>
            <a:pPr marL="514350" indent="-514350">
              <a:buAutoNum type="alphaUcPeriod"/>
            </a:pPr>
            <a:endParaRPr lang="en-US" sz="3600" dirty="0"/>
          </a:p>
        </p:txBody>
      </p:sp>
      <p:sp>
        <p:nvSpPr>
          <p:cNvPr id="4" name="5-Point Star 3"/>
          <p:cNvSpPr/>
          <p:nvPr/>
        </p:nvSpPr>
        <p:spPr>
          <a:xfrm>
            <a:off x="478567" y="4601142"/>
            <a:ext cx="699446" cy="736182"/>
          </a:xfrm>
          <a:prstGeom prst="star5">
            <a:avLst/>
          </a:prstGeom>
          <a:solidFill>
            <a:srgbClr val="FF0000"/>
          </a:solidFill>
          <a:ln>
            <a:solidFill>
              <a:srgbClr val="FF66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9396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TotalTime>
  <Words>1657</Words>
  <Application>Microsoft Office PowerPoint</Application>
  <PresentationFormat>Widescreen</PresentationFormat>
  <Paragraphs>206</Paragraphs>
  <Slides>40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Calibri Light</vt:lpstr>
      <vt:lpstr>PTSansRegular</vt:lpstr>
      <vt:lpstr>PTSans-Regular</vt:lpstr>
      <vt:lpstr>Office Theme</vt:lpstr>
      <vt:lpstr>Electricity and Magnetism Test Review</vt:lpstr>
      <vt:lpstr>PowerPoint Presentation</vt:lpstr>
      <vt:lpstr>PowerPoint Presentation</vt:lpstr>
      <vt:lpstr>PowerPoint Presentation</vt:lpstr>
      <vt:lpstr>PowerPoint Presentation</vt:lpstr>
      <vt:lpstr>PowerPoint Presentation</vt:lpstr>
      <vt:lpstr>PowerPoint Presentation</vt:lpstr>
      <vt:lpstr>An advantage of parallel circuits is that they</vt:lpstr>
      <vt:lpstr>A series circuit connects a single light bulb to a single power source. As more light bulbs are added to the circuit, what change is caused in the voltage to each bulb?</vt:lpstr>
      <vt:lpstr>Which graph BEST represents the change in light intensity along the circuit shown here as a fourth, fifth, and sixth light are added?</vt:lpstr>
      <vt:lpstr>Your class decides to build a circuit to make a light bulb shine. When you are finished, you have a setup like the picture above. What role does the battery play in this circuit design?</vt:lpstr>
      <vt:lpstr>A parallel circuit connects three light bulbs to a single power source. As each light bulb is turned on, which graph BEST represents the voltage to each light bulb?</vt:lpstr>
      <vt:lpstr>What happens in this circuit if one of the light bulbs is unscrewed?</vt:lpstr>
      <vt:lpstr>An electrician is creating a wiring plan for a small house. He needs to create a plan that will allow the homeowners to turn off lights in one room without turning off the lights in another. What should he do to assure that each room's lights function independently of one another?</vt:lpstr>
      <vt:lpstr>When using a series circuit to connect four small light bulbs, which statement is MOST accurate?</vt:lpstr>
      <vt:lpstr>Mark and Maria were cooking supper for their parents. They were using the electric frying pan, the toaster, and the burner on the electric stove. As they were cooking, the lights began to flicker, and then--surprise!--all the lights went out in the kitchen.  "Oh no, our supper. The power went off in the kitchen!" cried Maria. "It's just a fuse," Mark commented. "I'll check the fuse box. We'll be cooking again in just a minute!”  When the electricity goes off as a result of a blown fuse or a flipped breaker, a(n) ____________ has been created and the electrical current is stopped.</vt:lpstr>
      <vt:lpstr>There is a single path for electrons. The current decreases when additional resistors are added. The current will be the same in each resistor.  These statements BEST describe a(n) _____________ circuit.</vt:lpstr>
      <vt:lpstr>A light bulb will glow when electrons flow through it. As the electron flow increases, the brightness increases as well. A student hooks up two circuits containing three light bulbs in each circuit. In one circuit the lights are connected in series and in the other circuit the lights are hooked up in parallel.   If you could only see the lights in the circuit and the wires were covered from view, how could you determine the type of circuit the lights are arranged in?</vt:lpstr>
      <vt:lpstr>Chemical, potential energy is stored in a battery. The negative end of a battery is connected to a wire. The wire loops numerous times around a piece of steel. The wire returns to the positive end of the battery. What happens to the piece of steel?</vt:lpstr>
      <vt:lpstr>A table has several directional compasses, several lengths of wire, an iron nail, a battery, an ammeter, a light bulb, a permanent magnet, and a rubber eraser. A student is asked to design an experiment to prove that a moving charge will produce a magnetic field. From the items on the table, which items can be used together to design such an experiment?</vt:lpstr>
      <vt:lpstr>A magnetic field is created by a charged particle that is</vt:lpstr>
      <vt:lpstr>The south pole of a bar magnet will repel</vt:lpstr>
      <vt:lpstr>Which property of magnets is being shown in the picture?</vt:lpstr>
      <vt:lpstr>Magnets and electromagnets can both be used to pick up metal items like iron nails. Even though they are similar, there are differences between magnets and electromagnets. An example of one of these differences is that</vt:lpstr>
      <vt:lpstr>Which pair of magnets will ATTRACT each other?</vt:lpstr>
      <vt:lpstr>All of the arrows in the bar magnet are pointing in the same direction to represent that</vt:lpstr>
      <vt:lpstr>Mr. Smith challenged his students to create an electromagnet that will pick up more paper clips than anyone else in the class. Timmy is very excited and begins to collect all of the necessary materials. He finds a D-cell battery, an iron nail, and a large roll of copper wire. What could Timmy do, using just these materials, to increase the strength of his electromagnet to pick up the maximum amount of paper clips?</vt:lpstr>
      <vt:lpstr>In order to produce an electric current in a coil of wire, a magnetic field through the coil must be</vt:lpstr>
      <vt:lpstr>Which set of magnets correctly shows us that like poles repel?</vt:lpstr>
      <vt:lpstr>A table has several directional compasses, several lengths of wire, an iron nail, a battery, an ammeter, a light bulb, a permanent magnet, several metal paper clips and a rubber eraser. A student is asked to build and demonstrate a working temporary magnet. From the items on the table, which items can be used together to accomplish this task?</vt:lpstr>
      <vt:lpstr>Which change would result in a stronger electromagnet?</vt:lpstr>
      <vt:lpstr>Which method could have caused all of these arrows to point in the same direction?</vt:lpstr>
      <vt:lpstr>Look at the picture of an electromagnet. Magnets and electromagnets can both be used to pick up metal items like iron nails. Although they are alike, there is a difference between magnets and electromagnets. An example of this is that increasing the current running through the electromagnet's wire will make it stronger. What is another difference?</vt:lpstr>
      <vt:lpstr>Lisa exposes an iron paper clip to a very strong magnet. She is now able to pick up other paper clips using her newly magnetized clip. What happens within the paper clip in order for it to become magnetized?</vt:lpstr>
      <vt:lpstr>Renaldo and Nasreen build an electromagnet by wrapping a wire around a nail and connecting the wire to both terminals of a battery. When they test the electromagnet, it can pick up 6 paper clips. Their teacher wants all groups to pick up at least 10 paper clips. What could Renaldo and Nasreen do to increase the number of paper clips their electromagnet picks up?</vt:lpstr>
      <vt:lpstr>Describe what would happen to the arrows if this magnet were picked up and dropped numerous times.</vt:lpstr>
      <vt:lpstr>Suppose you connect a wire from the positive to negative terminal of a battery. Once this circuit is connected, all of the following items are put next to the wire, which one of them moves?</vt:lpstr>
      <vt:lpstr>You can find electric power lines under the ground by looking for magnetic fields at ground level. This is best explained by which of these statements?</vt:lpstr>
      <vt:lpstr>In the lab, Penny was able to turn an iron nail into a magnet simply by exposing the nail to a strong magnet. She later discovered that this worked because the strong magnet helped to align the magnetic domains within the nail. All BUT one treatment would demagnetize Penny's newly created magnet. That is</vt:lpstr>
      <vt:lpstr>How is an electromagnet different from a bar magnet?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Electricity and Magnetism Test Review</dc:title>
  <dc:creator>Erin E M. Anderson</dc:creator>
  <cp:lastModifiedBy>Nicola J. Lees</cp:lastModifiedBy>
  <cp:revision>33</cp:revision>
  <dcterms:created xsi:type="dcterms:W3CDTF">2017-03-01T20:03:18Z</dcterms:created>
  <dcterms:modified xsi:type="dcterms:W3CDTF">2017-03-02T20:28:17Z</dcterms:modified>
</cp:coreProperties>
</file>